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318" r:id="rId16"/>
    <p:sldId id="317" r:id="rId17"/>
    <p:sldId id="271" r:id="rId18"/>
    <p:sldId id="272" r:id="rId19"/>
    <p:sldId id="273" r:id="rId20"/>
    <p:sldId id="274" r:id="rId21"/>
    <p:sldId id="276" r:id="rId22"/>
    <p:sldId id="275" r:id="rId23"/>
    <p:sldId id="277" r:id="rId24"/>
    <p:sldId id="319" r:id="rId25"/>
    <p:sldId id="278" r:id="rId26"/>
    <p:sldId id="320" r:id="rId27"/>
    <p:sldId id="279" r:id="rId28"/>
    <p:sldId id="280" r:id="rId29"/>
    <p:sldId id="281" r:id="rId30"/>
    <p:sldId id="282" r:id="rId31"/>
    <p:sldId id="283" r:id="rId32"/>
    <p:sldId id="284" r:id="rId33"/>
    <p:sldId id="285" r:id="rId34"/>
    <p:sldId id="286" r:id="rId35"/>
    <p:sldId id="321" r:id="rId36"/>
    <p:sldId id="287" r:id="rId37"/>
    <p:sldId id="288" r:id="rId38"/>
    <p:sldId id="289" r:id="rId39"/>
    <p:sldId id="290" r:id="rId40"/>
    <p:sldId id="291" r:id="rId41"/>
    <p:sldId id="292" r:id="rId42"/>
    <p:sldId id="293" r:id="rId43"/>
    <p:sldId id="322" r:id="rId44"/>
    <p:sldId id="294" r:id="rId45"/>
    <p:sldId id="295" r:id="rId46"/>
    <p:sldId id="296" r:id="rId47"/>
    <p:sldId id="297" r:id="rId48"/>
    <p:sldId id="298" r:id="rId49"/>
    <p:sldId id="299" r:id="rId50"/>
    <p:sldId id="315" r:id="rId51"/>
    <p:sldId id="323" r:id="rId5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5"/>
    <p:restoredTop sz="91454"/>
  </p:normalViewPr>
  <p:slideViewPr>
    <p:cSldViewPr snapToGrid="0">
      <p:cViewPr varScale="1">
        <p:scale>
          <a:sx n="101" d="100"/>
          <a:sy n="101" d="100"/>
        </p:scale>
        <p:origin x="208"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A3A78-1041-9647-ADFB-5ADAE898CE84}" type="datetimeFigureOut">
              <a:rPr lang="en-US" smtClean="0"/>
              <a:t>7/16/23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9A9EE-272F-4E43-8DCD-00228548FE9E}" type="slidenum">
              <a:rPr lang="en-US" smtClean="0"/>
              <a:t>‹#›</a:t>
            </a:fld>
            <a:endParaRPr lang="en-US"/>
          </a:p>
        </p:txBody>
      </p:sp>
    </p:spTree>
    <p:extLst>
      <p:ext uri="{BB962C8B-B14F-4D97-AF65-F5344CB8AC3E}">
        <p14:creationId xmlns:p14="http://schemas.microsoft.com/office/powerpoint/2010/main" val="2166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66509-FA0F-752A-9F7D-90E867A7716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A0855F7-4C0D-C936-004C-40D0F32C6E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B57A8EC-9B9D-2E8D-AECA-5242D314FA0B}"/>
              </a:ext>
            </a:extLst>
          </p:cNvPr>
          <p:cNvSpPr>
            <a:spLocks noGrp="1"/>
          </p:cNvSpPr>
          <p:nvPr>
            <p:ph type="dt" sz="half" idx="10"/>
          </p:nvPr>
        </p:nvSpPr>
        <p:spPr/>
        <p:txBody>
          <a:bodyPr/>
          <a:lstStyle/>
          <a:p>
            <a:fld id="{67ECF94F-7C0E-EE49-9546-9F99A3F94CBE}" type="datetime1">
              <a:rPr lang="de-DE" smtClean="0"/>
              <a:t>16.07.23</a:t>
            </a:fld>
            <a:endParaRPr lang="en-US"/>
          </a:p>
        </p:txBody>
      </p:sp>
      <p:sp>
        <p:nvSpPr>
          <p:cNvPr id="5" name="Footer Placeholder 4">
            <a:extLst>
              <a:ext uri="{FF2B5EF4-FFF2-40B4-BE49-F238E27FC236}">
                <a16:creationId xmlns:a16="http://schemas.microsoft.com/office/drawing/2014/main" id="{F9C5D27E-9854-84DF-3DF2-4F7EEF9DB6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694F5-02FB-CDF8-69B6-BE4F681A04A0}"/>
              </a:ext>
            </a:extLst>
          </p:cNvPr>
          <p:cNvSpPr>
            <a:spLocks noGrp="1"/>
          </p:cNvSpPr>
          <p:nvPr>
            <p:ph type="sldNum" sz="quarter" idx="12"/>
          </p:nvPr>
        </p:nvSpPr>
        <p:spPr/>
        <p:txBody>
          <a:bodyPr/>
          <a:lstStyle/>
          <a:p>
            <a:fld id="{EE9875E1-63D7-DA4F-8F55-84CCD09F122C}" type="slidenum">
              <a:rPr lang="en-US" smtClean="0"/>
              <a:t>‹#›</a:t>
            </a:fld>
            <a:endParaRPr lang="en-US"/>
          </a:p>
        </p:txBody>
      </p:sp>
    </p:spTree>
    <p:extLst>
      <p:ext uri="{BB962C8B-B14F-4D97-AF65-F5344CB8AC3E}">
        <p14:creationId xmlns:p14="http://schemas.microsoft.com/office/powerpoint/2010/main" val="261526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E711-FB9C-34E4-4EAC-0F429ED7616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013D8F4-3A25-E00D-F48F-BCE71F4D364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0D6161-5906-F290-B849-53E67192C40E}"/>
              </a:ext>
            </a:extLst>
          </p:cNvPr>
          <p:cNvSpPr>
            <a:spLocks noGrp="1"/>
          </p:cNvSpPr>
          <p:nvPr>
            <p:ph type="dt" sz="half" idx="10"/>
          </p:nvPr>
        </p:nvSpPr>
        <p:spPr/>
        <p:txBody>
          <a:bodyPr/>
          <a:lstStyle/>
          <a:p>
            <a:fld id="{53F3790B-0619-FF42-A279-4B6FE8D03E12}" type="datetime1">
              <a:rPr lang="de-DE" smtClean="0"/>
              <a:t>16.07.23</a:t>
            </a:fld>
            <a:endParaRPr lang="en-US"/>
          </a:p>
        </p:txBody>
      </p:sp>
      <p:sp>
        <p:nvSpPr>
          <p:cNvPr id="5" name="Footer Placeholder 4">
            <a:extLst>
              <a:ext uri="{FF2B5EF4-FFF2-40B4-BE49-F238E27FC236}">
                <a16:creationId xmlns:a16="http://schemas.microsoft.com/office/drawing/2014/main" id="{FBB1C95D-1560-E3E7-1561-F8F110FD4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48A741-4DE0-7C59-D334-E703AD8321A4}"/>
              </a:ext>
            </a:extLst>
          </p:cNvPr>
          <p:cNvSpPr>
            <a:spLocks noGrp="1"/>
          </p:cNvSpPr>
          <p:nvPr>
            <p:ph type="sldNum" sz="quarter" idx="12"/>
          </p:nvPr>
        </p:nvSpPr>
        <p:spPr/>
        <p:txBody>
          <a:bodyPr/>
          <a:lstStyle/>
          <a:p>
            <a:fld id="{EE9875E1-63D7-DA4F-8F55-84CCD09F122C}" type="slidenum">
              <a:rPr lang="en-US" smtClean="0"/>
              <a:t>‹#›</a:t>
            </a:fld>
            <a:endParaRPr lang="en-US"/>
          </a:p>
        </p:txBody>
      </p:sp>
    </p:spTree>
    <p:extLst>
      <p:ext uri="{BB962C8B-B14F-4D97-AF65-F5344CB8AC3E}">
        <p14:creationId xmlns:p14="http://schemas.microsoft.com/office/powerpoint/2010/main" val="2063654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FF2613-5F70-50D8-EA5E-1432E100AE6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B1C57BE-AF06-6767-6E82-0C301C106CB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8E7834-2C4C-2944-A4D0-AAE9FE8C1A0B}"/>
              </a:ext>
            </a:extLst>
          </p:cNvPr>
          <p:cNvSpPr>
            <a:spLocks noGrp="1"/>
          </p:cNvSpPr>
          <p:nvPr>
            <p:ph type="dt" sz="half" idx="10"/>
          </p:nvPr>
        </p:nvSpPr>
        <p:spPr/>
        <p:txBody>
          <a:bodyPr/>
          <a:lstStyle/>
          <a:p>
            <a:fld id="{D5A90473-FC82-C344-932B-D46674998358}" type="datetime1">
              <a:rPr lang="de-DE" smtClean="0"/>
              <a:t>16.07.23</a:t>
            </a:fld>
            <a:endParaRPr lang="en-US"/>
          </a:p>
        </p:txBody>
      </p:sp>
      <p:sp>
        <p:nvSpPr>
          <p:cNvPr id="5" name="Footer Placeholder 4">
            <a:extLst>
              <a:ext uri="{FF2B5EF4-FFF2-40B4-BE49-F238E27FC236}">
                <a16:creationId xmlns:a16="http://schemas.microsoft.com/office/drawing/2014/main" id="{19E56DE4-91B4-4E6C-4002-AB48CCD418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F80F5-AB9C-1A80-316C-705DE165AE38}"/>
              </a:ext>
            </a:extLst>
          </p:cNvPr>
          <p:cNvSpPr>
            <a:spLocks noGrp="1"/>
          </p:cNvSpPr>
          <p:nvPr>
            <p:ph type="sldNum" sz="quarter" idx="12"/>
          </p:nvPr>
        </p:nvSpPr>
        <p:spPr/>
        <p:txBody>
          <a:bodyPr/>
          <a:lstStyle/>
          <a:p>
            <a:fld id="{EE9875E1-63D7-DA4F-8F55-84CCD09F122C}" type="slidenum">
              <a:rPr lang="en-US" smtClean="0"/>
              <a:t>‹#›</a:t>
            </a:fld>
            <a:endParaRPr lang="en-US"/>
          </a:p>
        </p:txBody>
      </p:sp>
    </p:spTree>
    <p:extLst>
      <p:ext uri="{BB962C8B-B14F-4D97-AF65-F5344CB8AC3E}">
        <p14:creationId xmlns:p14="http://schemas.microsoft.com/office/powerpoint/2010/main" val="1901497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9C62-6FA4-EC62-618C-43EA6C66BAB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3AA80F0-9084-CF38-7256-8696684E27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D2FC939-F655-C255-5505-C18620178F56}"/>
              </a:ext>
            </a:extLst>
          </p:cNvPr>
          <p:cNvSpPr>
            <a:spLocks noGrp="1"/>
          </p:cNvSpPr>
          <p:nvPr>
            <p:ph type="dt" sz="half" idx="10"/>
          </p:nvPr>
        </p:nvSpPr>
        <p:spPr/>
        <p:txBody>
          <a:bodyPr/>
          <a:lstStyle/>
          <a:p>
            <a:fld id="{5004793B-6E68-3247-A853-884779740433}" type="datetime1">
              <a:rPr lang="de-DE" smtClean="0"/>
              <a:t>16.07.23</a:t>
            </a:fld>
            <a:endParaRPr lang="en-US"/>
          </a:p>
        </p:txBody>
      </p:sp>
      <p:sp>
        <p:nvSpPr>
          <p:cNvPr id="5" name="Footer Placeholder 4">
            <a:extLst>
              <a:ext uri="{FF2B5EF4-FFF2-40B4-BE49-F238E27FC236}">
                <a16:creationId xmlns:a16="http://schemas.microsoft.com/office/drawing/2014/main" id="{EA048B92-0702-7EE3-7CD5-BB4EAA5CD6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EFFE8-0809-09CD-2191-2A97166CDCE7}"/>
              </a:ext>
            </a:extLst>
          </p:cNvPr>
          <p:cNvSpPr>
            <a:spLocks noGrp="1"/>
          </p:cNvSpPr>
          <p:nvPr>
            <p:ph type="sldNum" sz="quarter" idx="12"/>
          </p:nvPr>
        </p:nvSpPr>
        <p:spPr/>
        <p:txBody>
          <a:bodyPr/>
          <a:lstStyle/>
          <a:p>
            <a:fld id="{EE9875E1-63D7-DA4F-8F55-84CCD09F122C}" type="slidenum">
              <a:rPr lang="en-US" smtClean="0"/>
              <a:t>‹#›</a:t>
            </a:fld>
            <a:endParaRPr lang="en-US"/>
          </a:p>
        </p:txBody>
      </p:sp>
    </p:spTree>
    <p:extLst>
      <p:ext uri="{BB962C8B-B14F-4D97-AF65-F5344CB8AC3E}">
        <p14:creationId xmlns:p14="http://schemas.microsoft.com/office/powerpoint/2010/main" val="2796294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4F4F-B257-0C9F-DF95-8DB4627C24B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6AA5965-972C-1843-DB21-E3B9A274E5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FAD79C-AAE2-DE9C-48A8-040B5EB9A330}"/>
              </a:ext>
            </a:extLst>
          </p:cNvPr>
          <p:cNvSpPr>
            <a:spLocks noGrp="1"/>
          </p:cNvSpPr>
          <p:nvPr>
            <p:ph type="dt" sz="half" idx="10"/>
          </p:nvPr>
        </p:nvSpPr>
        <p:spPr/>
        <p:txBody>
          <a:bodyPr/>
          <a:lstStyle/>
          <a:p>
            <a:fld id="{8685AF36-8D44-4042-8055-F569E16528D0}" type="datetime1">
              <a:rPr lang="de-DE" smtClean="0"/>
              <a:t>16.07.23</a:t>
            </a:fld>
            <a:endParaRPr lang="en-US"/>
          </a:p>
        </p:txBody>
      </p:sp>
      <p:sp>
        <p:nvSpPr>
          <p:cNvPr id="5" name="Footer Placeholder 4">
            <a:extLst>
              <a:ext uri="{FF2B5EF4-FFF2-40B4-BE49-F238E27FC236}">
                <a16:creationId xmlns:a16="http://schemas.microsoft.com/office/drawing/2014/main" id="{5EF07D83-5B02-AC5C-2F9E-68E6CAF01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EADA4-E396-72D8-ACAA-3C2D86995277}"/>
              </a:ext>
            </a:extLst>
          </p:cNvPr>
          <p:cNvSpPr>
            <a:spLocks noGrp="1"/>
          </p:cNvSpPr>
          <p:nvPr>
            <p:ph type="sldNum" sz="quarter" idx="12"/>
          </p:nvPr>
        </p:nvSpPr>
        <p:spPr/>
        <p:txBody>
          <a:bodyPr/>
          <a:lstStyle/>
          <a:p>
            <a:fld id="{EE9875E1-63D7-DA4F-8F55-84CCD09F122C}" type="slidenum">
              <a:rPr lang="en-US" smtClean="0"/>
              <a:t>‹#›</a:t>
            </a:fld>
            <a:endParaRPr lang="en-US"/>
          </a:p>
        </p:txBody>
      </p:sp>
    </p:spTree>
    <p:extLst>
      <p:ext uri="{BB962C8B-B14F-4D97-AF65-F5344CB8AC3E}">
        <p14:creationId xmlns:p14="http://schemas.microsoft.com/office/powerpoint/2010/main" val="198298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8E9-C386-610D-F114-97E3E95B55E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E907F1-E700-8846-7F53-4390FEF2137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849FE90-795D-68BB-6870-A82BC797628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F49ECC5-9FFC-7A99-2013-92964CBC41C4}"/>
              </a:ext>
            </a:extLst>
          </p:cNvPr>
          <p:cNvSpPr>
            <a:spLocks noGrp="1"/>
          </p:cNvSpPr>
          <p:nvPr>
            <p:ph type="dt" sz="half" idx="10"/>
          </p:nvPr>
        </p:nvSpPr>
        <p:spPr/>
        <p:txBody>
          <a:bodyPr/>
          <a:lstStyle/>
          <a:p>
            <a:fld id="{C5244C9C-D9A0-6540-A07F-574CD1A96809}" type="datetime1">
              <a:rPr lang="de-DE" smtClean="0"/>
              <a:t>16.07.23</a:t>
            </a:fld>
            <a:endParaRPr lang="en-US"/>
          </a:p>
        </p:txBody>
      </p:sp>
      <p:sp>
        <p:nvSpPr>
          <p:cNvPr id="6" name="Footer Placeholder 5">
            <a:extLst>
              <a:ext uri="{FF2B5EF4-FFF2-40B4-BE49-F238E27FC236}">
                <a16:creationId xmlns:a16="http://schemas.microsoft.com/office/drawing/2014/main" id="{09EF5EAE-8D27-852B-410F-E571C4925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88654E-E24E-FD9D-AF06-DD2E81137104}"/>
              </a:ext>
            </a:extLst>
          </p:cNvPr>
          <p:cNvSpPr>
            <a:spLocks noGrp="1"/>
          </p:cNvSpPr>
          <p:nvPr>
            <p:ph type="sldNum" sz="quarter" idx="12"/>
          </p:nvPr>
        </p:nvSpPr>
        <p:spPr/>
        <p:txBody>
          <a:bodyPr/>
          <a:lstStyle/>
          <a:p>
            <a:fld id="{EE9875E1-63D7-DA4F-8F55-84CCD09F122C}" type="slidenum">
              <a:rPr lang="en-US" smtClean="0"/>
              <a:t>‹#›</a:t>
            </a:fld>
            <a:endParaRPr lang="en-US"/>
          </a:p>
        </p:txBody>
      </p:sp>
    </p:spTree>
    <p:extLst>
      <p:ext uri="{BB962C8B-B14F-4D97-AF65-F5344CB8AC3E}">
        <p14:creationId xmlns:p14="http://schemas.microsoft.com/office/powerpoint/2010/main" val="2318791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5308-0FA6-938A-D02F-EAE342DFBFF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406D2F-F204-5E82-B7B0-BA199E5CE1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A34C4D9-EED5-1D13-FC2C-5DEC2846AE8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E17FC6B-3D2B-6803-0D95-FE49C1235C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2CCD8FA-B649-2538-6E56-9C430BA71E0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68D098B-D983-869F-50FF-98684292DADA}"/>
              </a:ext>
            </a:extLst>
          </p:cNvPr>
          <p:cNvSpPr>
            <a:spLocks noGrp="1"/>
          </p:cNvSpPr>
          <p:nvPr>
            <p:ph type="dt" sz="half" idx="10"/>
          </p:nvPr>
        </p:nvSpPr>
        <p:spPr/>
        <p:txBody>
          <a:bodyPr/>
          <a:lstStyle/>
          <a:p>
            <a:fld id="{C5E68E54-BFFF-E744-A775-FDAE25265C29}" type="datetime1">
              <a:rPr lang="de-DE" smtClean="0"/>
              <a:t>16.07.23</a:t>
            </a:fld>
            <a:endParaRPr lang="en-US"/>
          </a:p>
        </p:txBody>
      </p:sp>
      <p:sp>
        <p:nvSpPr>
          <p:cNvPr id="8" name="Footer Placeholder 7">
            <a:extLst>
              <a:ext uri="{FF2B5EF4-FFF2-40B4-BE49-F238E27FC236}">
                <a16:creationId xmlns:a16="http://schemas.microsoft.com/office/drawing/2014/main" id="{D805C2D3-236A-E470-C3B7-9A54BC17DF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4CE933-B920-25D4-AC5D-D88AF45122C3}"/>
              </a:ext>
            </a:extLst>
          </p:cNvPr>
          <p:cNvSpPr>
            <a:spLocks noGrp="1"/>
          </p:cNvSpPr>
          <p:nvPr>
            <p:ph type="sldNum" sz="quarter" idx="12"/>
          </p:nvPr>
        </p:nvSpPr>
        <p:spPr/>
        <p:txBody>
          <a:bodyPr/>
          <a:lstStyle/>
          <a:p>
            <a:fld id="{EE9875E1-63D7-DA4F-8F55-84CCD09F122C}" type="slidenum">
              <a:rPr lang="en-US" smtClean="0"/>
              <a:t>‹#›</a:t>
            </a:fld>
            <a:endParaRPr lang="en-US"/>
          </a:p>
        </p:txBody>
      </p:sp>
    </p:spTree>
    <p:extLst>
      <p:ext uri="{BB962C8B-B14F-4D97-AF65-F5344CB8AC3E}">
        <p14:creationId xmlns:p14="http://schemas.microsoft.com/office/powerpoint/2010/main" val="109690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8D37-AA17-2AFC-6E50-6703F9F18F8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36650A-8256-553D-EDB2-CBCDD315D81F}"/>
              </a:ext>
            </a:extLst>
          </p:cNvPr>
          <p:cNvSpPr>
            <a:spLocks noGrp="1"/>
          </p:cNvSpPr>
          <p:nvPr>
            <p:ph type="dt" sz="half" idx="10"/>
          </p:nvPr>
        </p:nvSpPr>
        <p:spPr/>
        <p:txBody>
          <a:bodyPr/>
          <a:lstStyle/>
          <a:p>
            <a:fld id="{C9FB8DCD-0D33-8641-9156-E9079B391A02}" type="datetime1">
              <a:rPr lang="de-DE" smtClean="0"/>
              <a:t>16.07.23</a:t>
            </a:fld>
            <a:endParaRPr lang="en-US"/>
          </a:p>
        </p:txBody>
      </p:sp>
      <p:sp>
        <p:nvSpPr>
          <p:cNvPr id="4" name="Footer Placeholder 3">
            <a:extLst>
              <a:ext uri="{FF2B5EF4-FFF2-40B4-BE49-F238E27FC236}">
                <a16:creationId xmlns:a16="http://schemas.microsoft.com/office/drawing/2014/main" id="{52DBFCC1-FBD3-0FB9-8D68-AB565E77E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F1EDC1-D8E0-CD95-9397-DD57906C4099}"/>
              </a:ext>
            </a:extLst>
          </p:cNvPr>
          <p:cNvSpPr>
            <a:spLocks noGrp="1"/>
          </p:cNvSpPr>
          <p:nvPr>
            <p:ph type="sldNum" sz="quarter" idx="12"/>
          </p:nvPr>
        </p:nvSpPr>
        <p:spPr/>
        <p:txBody>
          <a:bodyPr/>
          <a:lstStyle/>
          <a:p>
            <a:fld id="{EE9875E1-63D7-DA4F-8F55-84CCD09F122C}" type="slidenum">
              <a:rPr lang="en-US" smtClean="0"/>
              <a:t>‹#›</a:t>
            </a:fld>
            <a:endParaRPr lang="en-US"/>
          </a:p>
        </p:txBody>
      </p:sp>
    </p:spTree>
    <p:extLst>
      <p:ext uri="{BB962C8B-B14F-4D97-AF65-F5344CB8AC3E}">
        <p14:creationId xmlns:p14="http://schemas.microsoft.com/office/powerpoint/2010/main" val="3574165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175E67-CBAA-34F2-94CB-9E12F7394B32}"/>
              </a:ext>
            </a:extLst>
          </p:cNvPr>
          <p:cNvSpPr>
            <a:spLocks noGrp="1"/>
          </p:cNvSpPr>
          <p:nvPr>
            <p:ph type="dt" sz="half" idx="10"/>
          </p:nvPr>
        </p:nvSpPr>
        <p:spPr/>
        <p:txBody>
          <a:bodyPr/>
          <a:lstStyle/>
          <a:p>
            <a:fld id="{167B7A20-2AFC-6444-9A5A-E5ECC57F8EA0}" type="datetime1">
              <a:rPr lang="de-DE" smtClean="0"/>
              <a:t>16.07.23</a:t>
            </a:fld>
            <a:endParaRPr lang="en-US"/>
          </a:p>
        </p:txBody>
      </p:sp>
      <p:sp>
        <p:nvSpPr>
          <p:cNvPr id="3" name="Footer Placeholder 2">
            <a:extLst>
              <a:ext uri="{FF2B5EF4-FFF2-40B4-BE49-F238E27FC236}">
                <a16:creationId xmlns:a16="http://schemas.microsoft.com/office/drawing/2014/main" id="{C740F4B4-9CC2-0EF8-2F89-06D384204F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8D9F7A-B3B0-C527-3B58-B244809996C5}"/>
              </a:ext>
            </a:extLst>
          </p:cNvPr>
          <p:cNvSpPr>
            <a:spLocks noGrp="1"/>
          </p:cNvSpPr>
          <p:nvPr>
            <p:ph type="sldNum" sz="quarter" idx="12"/>
          </p:nvPr>
        </p:nvSpPr>
        <p:spPr/>
        <p:txBody>
          <a:bodyPr/>
          <a:lstStyle/>
          <a:p>
            <a:fld id="{EE9875E1-63D7-DA4F-8F55-84CCD09F122C}" type="slidenum">
              <a:rPr lang="en-US" smtClean="0"/>
              <a:t>‹#›</a:t>
            </a:fld>
            <a:endParaRPr lang="en-US"/>
          </a:p>
        </p:txBody>
      </p:sp>
    </p:spTree>
    <p:extLst>
      <p:ext uri="{BB962C8B-B14F-4D97-AF65-F5344CB8AC3E}">
        <p14:creationId xmlns:p14="http://schemas.microsoft.com/office/powerpoint/2010/main" val="3911392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A1F68-8642-8F69-E7E2-EC437DE2A9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718DC5D-A97B-C39D-66CC-756F26649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B7D74E7-0EF9-6D86-D277-BD67EE8DA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CB984A9-0610-B4E4-23B4-35DE14B11194}"/>
              </a:ext>
            </a:extLst>
          </p:cNvPr>
          <p:cNvSpPr>
            <a:spLocks noGrp="1"/>
          </p:cNvSpPr>
          <p:nvPr>
            <p:ph type="dt" sz="half" idx="10"/>
          </p:nvPr>
        </p:nvSpPr>
        <p:spPr/>
        <p:txBody>
          <a:bodyPr/>
          <a:lstStyle/>
          <a:p>
            <a:fld id="{AC0C35DB-A416-F24E-A879-CF294DE99662}" type="datetime1">
              <a:rPr lang="de-DE" smtClean="0"/>
              <a:t>16.07.23</a:t>
            </a:fld>
            <a:endParaRPr lang="en-US"/>
          </a:p>
        </p:txBody>
      </p:sp>
      <p:sp>
        <p:nvSpPr>
          <p:cNvPr id="6" name="Footer Placeholder 5">
            <a:extLst>
              <a:ext uri="{FF2B5EF4-FFF2-40B4-BE49-F238E27FC236}">
                <a16:creationId xmlns:a16="http://schemas.microsoft.com/office/drawing/2014/main" id="{6B5EE88F-AD37-7070-9E77-3D460812F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0A7438-1D9A-21B0-095D-7946257C93CA}"/>
              </a:ext>
            </a:extLst>
          </p:cNvPr>
          <p:cNvSpPr>
            <a:spLocks noGrp="1"/>
          </p:cNvSpPr>
          <p:nvPr>
            <p:ph type="sldNum" sz="quarter" idx="12"/>
          </p:nvPr>
        </p:nvSpPr>
        <p:spPr/>
        <p:txBody>
          <a:bodyPr/>
          <a:lstStyle/>
          <a:p>
            <a:fld id="{EE9875E1-63D7-DA4F-8F55-84CCD09F122C}" type="slidenum">
              <a:rPr lang="en-US" smtClean="0"/>
              <a:t>‹#›</a:t>
            </a:fld>
            <a:endParaRPr lang="en-US"/>
          </a:p>
        </p:txBody>
      </p:sp>
    </p:spTree>
    <p:extLst>
      <p:ext uri="{BB962C8B-B14F-4D97-AF65-F5344CB8AC3E}">
        <p14:creationId xmlns:p14="http://schemas.microsoft.com/office/powerpoint/2010/main" val="1165448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4A2A-4AEC-C961-9C46-087B4DF3FE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DF9BD1D-3AF4-67F8-2C65-B62F2EA598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176849-BB17-CBD0-1A40-D2D8409D0C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2F6404-D268-668D-272B-6F0FF261AB48}"/>
              </a:ext>
            </a:extLst>
          </p:cNvPr>
          <p:cNvSpPr>
            <a:spLocks noGrp="1"/>
          </p:cNvSpPr>
          <p:nvPr>
            <p:ph type="dt" sz="half" idx="10"/>
          </p:nvPr>
        </p:nvSpPr>
        <p:spPr/>
        <p:txBody>
          <a:bodyPr/>
          <a:lstStyle/>
          <a:p>
            <a:fld id="{5FDCFE1A-D166-4A49-979B-F99D3CFC744B}" type="datetime1">
              <a:rPr lang="de-DE" smtClean="0"/>
              <a:t>16.07.23</a:t>
            </a:fld>
            <a:endParaRPr lang="en-US"/>
          </a:p>
        </p:txBody>
      </p:sp>
      <p:sp>
        <p:nvSpPr>
          <p:cNvPr id="6" name="Footer Placeholder 5">
            <a:extLst>
              <a:ext uri="{FF2B5EF4-FFF2-40B4-BE49-F238E27FC236}">
                <a16:creationId xmlns:a16="http://schemas.microsoft.com/office/drawing/2014/main" id="{5357CE27-DAB3-1B65-7B87-DE97BEE12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D5863E-2210-725F-FEF0-FCA9AC121EB9}"/>
              </a:ext>
            </a:extLst>
          </p:cNvPr>
          <p:cNvSpPr>
            <a:spLocks noGrp="1"/>
          </p:cNvSpPr>
          <p:nvPr>
            <p:ph type="sldNum" sz="quarter" idx="12"/>
          </p:nvPr>
        </p:nvSpPr>
        <p:spPr/>
        <p:txBody>
          <a:bodyPr/>
          <a:lstStyle/>
          <a:p>
            <a:fld id="{EE9875E1-63D7-DA4F-8F55-84CCD09F122C}" type="slidenum">
              <a:rPr lang="en-US" smtClean="0"/>
              <a:t>‹#›</a:t>
            </a:fld>
            <a:endParaRPr lang="en-US"/>
          </a:p>
        </p:txBody>
      </p:sp>
    </p:spTree>
    <p:extLst>
      <p:ext uri="{BB962C8B-B14F-4D97-AF65-F5344CB8AC3E}">
        <p14:creationId xmlns:p14="http://schemas.microsoft.com/office/powerpoint/2010/main" val="2427103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harpenSoften amount="100000"/>
                    </a14:imgEffect>
                  </a14:imgLayer>
                </a14:imgProps>
              </a:ext>
            </a:extLst>
          </a:blip>
          <a:srcRect/>
          <a:stretch>
            <a:fillRect l="12000" b="9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369DD6-4960-B1D6-F62B-964E63BE7A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0483809-FCC2-10CC-6EB9-D48FC55255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C42DC8A-1766-5C12-CCEB-D253BE3F63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E7C4B8-3C08-F84C-9AC6-5E98D0CB4455}" type="datetime1">
              <a:rPr lang="de-DE" smtClean="0"/>
              <a:t>16.07.23</a:t>
            </a:fld>
            <a:endParaRPr lang="en-US"/>
          </a:p>
        </p:txBody>
      </p:sp>
      <p:sp>
        <p:nvSpPr>
          <p:cNvPr id="5" name="Footer Placeholder 4">
            <a:extLst>
              <a:ext uri="{FF2B5EF4-FFF2-40B4-BE49-F238E27FC236}">
                <a16:creationId xmlns:a16="http://schemas.microsoft.com/office/drawing/2014/main" id="{54C82E7C-FAAB-64F1-D82A-C9DBC3C68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CC0DDA-4A10-CF23-798D-CAE8004AD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9875E1-63D7-DA4F-8F55-84CCD09F122C}" type="slidenum">
              <a:rPr lang="en-US" smtClean="0"/>
              <a:t>‹#›</a:t>
            </a:fld>
            <a:endParaRPr lang="en-US"/>
          </a:p>
        </p:txBody>
      </p:sp>
    </p:spTree>
    <p:extLst>
      <p:ext uri="{BB962C8B-B14F-4D97-AF65-F5344CB8AC3E}">
        <p14:creationId xmlns:p14="http://schemas.microsoft.com/office/powerpoint/2010/main" val="3503097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radient_descent"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EAB2C9-BA6D-455C-050F-374B689678E1}"/>
              </a:ext>
            </a:extLst>
          </p:cNvPr>
          <p:cNvSpPr txBox="1"/>
          <p:nvPr/>
        </p:nvSpPr>
        <p:spPr>
          <a:xfrm>
            <a:off x="1448408" y="241300"/>
            <a:ext cx="9295185" cy="2677656"/>
          </a:xfrm>
          <a:prstGeom prst="rect">
            <a:avLst/>
          </a:prstGeom>
          <a:noFill/>
        </p:spPr>
        <p:txBody>
          <a:bodyPr wrap="square" rtlCol="0">
            <a:spAutoFit/>
          </a:bodyPr>
          <a:lstStyle/>
          <a:p>
            <a:pPr algn="ctr"/>
            <a:r>
              <a:rPr lang="en-US" sz="4400" dirty="0">
                <a:solidFill>
                  <a:schemeClr val="accent6">
                    <a:lumMod val="50000"/>
                  </a:schemeClr>
                </a:solidFill>
                <a:effectLst/>
              </a:rPr>
              <a:t>Methodological Solutions </a:t>
            </a:r>
          </a:p>
          <a:p>
            <a:pPr algn="ctr"/>
            <a:r>
              <a:rPr lang="en-US" sz="4400" dirty="0">
                <a:solidFill>
                  <a:schemeClr val="accent6">
                    <a:lumMod val="50000"/>
                  </a:schemeClr>
                </a:solidFill>
                <a:effectLst/>
              </a:rPr>
              <a:t> Machine Learning approaches to identify climate change impacts</a:t>
            </a:r>
            <a:endParaRPr lang="en-DE" sz="6000" dirty="0">
              <a:solidFill>
                <a:schemeClr val="accent6">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endParaRPr lang="en-US" sz="3600" dirty="0">
              <a:solidFill>
                <a:schemeClr val="accent6">
                  <a:lumMod val="50000"/>
                </a:schemeClr>
              </a:solidFill>
            </a:endParaRPr>
          </a:p>
        </p:txBody>
      </p:sp>
      <p:sp>
        <p:nvSpPr>
          <p:cNvPr id="6" name="TextBox 5">
            <a:extLst>
              <a:ext uri="{FF2B5EF4-FFF2-40B4-BE49-F238E27FC236}">
                <a16:creationId xmlns:a16="http://schemas.microsoft.com/office/drawing/2014/main" id="{36B90F98-27BF-8344-801C-1D5ECCA7B709}"/>
              </a:ext>
            </a:extLst>
          </p:cNvPr>
          <p:cNvSpPr txBox="1"/>
          <p:nvPr/>
        </p:nvSpPr>
        <p:spPr>
          <a:xfrm>
            <a:off x="3691816" y="3213100"/>
            <a:ext cx="4808368" cy="923330"/>
          </a:xfrm>
          <a:prstGeom prst="rect">
            <a:avLst/>
          </a:prstGeom>
          <a:noFill/>
        </p:spPr>
        <p:txBody>
          <a:bodyPr wrap="none" rtlCol="0">
            <a:spAutoFit/>
          </a:bodyPr>
          <a:lstStyle/>
          <a:p>
            <a:pPr algn="ctr"/>
            <a:r>
              <a:rPr lang="en-US" sz="3600" dirty="0"/>
              <a:t>Michael Rogo Opata</a:t>
            </a:r>
          </a:p>
          <a:p>
            <a:pPr algn="ctr"/>
            <a:r>
              <a:rPr lang="en-US" dirty="0"/>
              <a:t>Interdisciplinary Institute of Scientific Computing </a:t>
            </a:r>
          </a:p>
        </p:txBody>
      </p:sp>
      <p:pic>
        <p:nvPicPr>
          <p:cNvPr id="3" name="Picture 2">
            <a:extLst>
              <a:ext uri="{FF2B5EF4-FFF2-40B4-BE49-F238E27FC236}">
                <a16:creationId xmlns:a16="http://schemas.microsoft.com/office/drawing/2014/main" id="{5E6DE2BA-C77F-9BDE-0082-78B8949B0CC4}"/>
              </a:ext>
            </a:extLst>
          </p:cNvPr>
          <p:cNvPicPr>
            <a:picLocks noChangeAspect="1"/>
          </p:cNvPicPr>
          <p:nvPr/>
        </p:nvPicPr>
        <p:blipFill>
          <a:blip r:embed="rId2"/>
          <a:stretch>
            <a:fillRect/>
          </a:stretch>
        </p:blipFill>
        <p:spPr>
          <a:xfrm>
            <a:off x="114907" y="0"/>
            <a:ext cx="1333500" cy="1028700"/>
          </a:xfrm>
          <a:prstGeom prst="rect">
            <a:avLst/>
          </a:prstGeom>
        </p:spPr>
      </p:pic>
      <p:sp>
        <p:nvSpPr>
          <p:cNvPr id="8" name="Slide Number Placeholder 7">
            <a:extLst>
              <a:ext uri="{FF2B5EF4-FFF2-40B4-BE49-F238E27FC236}">
                <a16:creationId xmlns:a16="http://schemas.microsoft.com/office/drawing/2014/main" id="{81150497-C123-EB73-2F72-12CA2EC09561}"/>
              </a:ext>
            </a:extLst>
          </p:cNvPr>
          <p:cNvSpPr>
            <a:spLocks noGrp="1"/>
          </p:cNvSpPr>
          <p:nvPr>
            <p:ph type="sldNum" sz="quarter" idx="12"/>
          </p:nvPr>
        </p:nvSpPr>
        <p:spPr/>
        <p:txBody>
          <a:bodyPr/>
          <a:lstStyle/>
          <a:p>
            <a:fld id="{EE9875E1-63D7-DA4F-8F55-84CCD09F122C}" type="slidenum">
              <a:rPr lang="en-US" b="1" smtClean="0"/>
              <a:t>1</a:t>
            </a:fld>
            <a:endParaRPr lang="en-US" b="1" dirty="0"/>
          </a:p>
        </p:txBody>
      </p:sp>
    </p:spTree>
    <p:extLst>
      <p:ext uri="{BB962C8B-B14F-4D97-AF65-F5344CB8AC3E}">
        <p14:creationId xmlns:p14="http://schemas.microsoft.com/office/powerpoint/2010/main" val="88949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67D7-BEC0-EACE-C769-E1B7E462C5D0}"/>
              </a:ext>
            </a:extLst>
          </p:cNvPr>
          <p:cNvSpPr>
            <a:spLocks noGrp="1"/>
          </p:cNvSpPr>
          <p:nvPr>
            <p:ph type="title"/>
          </p:nvPr>
        </p:nvSpPr>
        <p:spPr/>
        <p:txBody>
          <a:bodyPr/>
          <a:lstStyle/>
          <a:p>
            <a:pPr algn="ctr"/>
            <a:r>
              <a:rPr lang="en-US" b="1" dirty="0">
                <a:solidFill>
                  <a:schemeClr val="accent6">
                    <a:lumMod val="50000"/>
                  </a:schemeClr>
                </a:solidFill>
              </a:rPr>
              <a:t>How GBM works</a:t>
            </a:r>
          </a:p>
        </p:txBody>
      </p:sp>
      <p:graphicFrame>
        <p:nvGraphicFramePr>
          <p:cNvPr id="5" name="Table 4">
            <a:extLst>
              <a:ext uri="{FF2B5EF4-FFF2-40B4-BE49-F238E27FC236}">
                <a16:creationId xmlns:a16="http://schemas.microsoft.com/office/drawing/2014/main" id="{23991B8A-F4D7-A683-FE9B-C37404A1D423}"/>
              </a:ext>
            </a:extLst>
          </p:cNvPr>
          <p:cNvGraphicFramePr>
            <a:graphicFrameLocks noGrp="1"/>
          </p:cNvGraphicFramePr>
          <p:nvPr>
            <p:extLst>
              <p:ext uri="{D42A27DB-BD31-4B8C-83A1-F6EECF244321}">
                <p14:modId xmlns:p14="http://schemas.microsoft.com/office/powerpoint/2010/main" val="3107914241"/>
              </p:ext>
            </p:extLst>
          </p:nvPr>
        </p:nvGraphicFramePr>
        <p:xfrm>
          <a:off x="2540000" y="1690688"/>
          <a:ext cx="6850745" cy="4802182"/>
        </p:xfrm>
        <a:graphic>
          <a:graphicData uri="http://schemas.openxmlformats.org/drawingml/2006/table">
            <a:tbl>
              <a:tblPr>
                <a:tableStyleId>{5C22544A-7EE6-4342-B048-85BDC9FD1C3A}</a:tableStyleId>
              </a:tblPr>
              <a:tblGrid>
                <a:gridCol w="1309923">
                  <a:extLst>
                    <a:ext uri="{9D8B030D-6E8A-4147-A177-3AD203B41FA5}">
                      <a16:colId xmlns:a16="http://schemas.microsoft.com/office/drawing/2014/main" val="823127579"/>
                    </a:ext>
                  </a:extLst>
                </a:gridCol>
                <a:gridCol w="1309923">
                  <a:extLst>
                    <a:ext uri="{9D8B030D-6E8A-4147-A177-3AD203B41FA5}">
                      <a16:colId xmlns:a16="http://schemas.microsoft.com/office/drawing/2014/main" val="1107538266"/>
                    </a:ext>
                  </a:extLst>
                </a:gridCol>
                <a:gridCol w="1309923">
                  <a:extLst>
                    <a:ext uri="{9D8B030D-6E8A-4147-A177-3AD203B41FA5}">
                      <a16:colId xmlns:a16="http://schemas.microsoft.com/office/drawing/2014/main" val="3356330767"/>
                    </a:ext>
                  </a:extLst>
                </a:gridCol>
                <a:gridCol w="1309923">
                  <a:extLst>
                    <a:ext uri="{9D8B030D-6E8A-4147-A177-3AD203B41FA5}">
                      <a16:colId xmlns:a16="http://schemas.microsoft.com/office/drawing/2014/main" val="207646090"/>
                    </a:ext>
                  </a:extLst>
                </a:gridCol>
                <a:gridCol w="1611053">
                  <a:extLst>
                    <a:ext uri="{9D8B030D-6E8A-4147-A177-3AD203B41FA5}">
                      <a16:colId xmlns:a16="http://schemas.microsoft.com/office/drawing/2014/main" val="2673907515"/>
                    </a:ext>
                  </a:extLst>
                </a:gridCol>
              </a:tblGrid>
              <a:tr h="686026">
                <a:tc>
                  <a:txBody>
                    <a:bodyPr/>
                    <a:lstStyle/>
                    <a:p>
                      <a:pPr algn="ctr" fontAlgn="b"/>
                      <a:r>
                        <a:rPr lang="en-GB" sz="1100" u="none" strike="noStrike" dirty="0">
                          <a:effectLst/>
                        </a:rPr>
                        <a:t>Instance</a:t>
                      </a:r>
                      <a:endParaRPr lang="en-GB"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Age</a:t>
                      </a:r>
                      <a:endParaRPr lang="en-GB"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Has job</a:t>
                      </a:r>
                      <a:endParaRPr lang="en-GB"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Owns house</a:t>
                      </a:r>
                      <a:endParaRPr lang="en-GB" sz="11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Income ($1000)</a:t>
                      </a:r>
                      <a:endParaRPr lang="en-GB"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10629603"/>
                  </a:ext>
                </a:extLst>
              </a:tr>
              <a:tr h="686026">
                <a:tc>
                  <a:txBody>
                    <a:bodyPr/>
                    <a:lstStyle/>
                    <a:p>
                      <a:pPr algn="ctr" fontAlgn="b"/>
                      <a:r>
                        <a:rPr lang="en-DE" sz="1100" u="none" strike="noStrike">
                          <a:effectLst/>
                        </a:rPr>
                        <a:t>0</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a:effectLst/>
                        </a:rPr>
                        <a:t>12</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a:effectLst/>
                        </a:rPr>
                        <a:t>0</a:t>
                      </a:r>
                      <a:endParaRPr lang="en-DE"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3045847"/>
                  </a:ext>
                </a:extLst>
              </a:tr>
              <a:tr h="686026">
                <a:tc>
                  <a:txBody>
                    <a:bodyPr/>
                    <a:lstStyle/>
                    <a:p>
                      <a:pPr algn="ctr" fontAlgn="b"/>
                      <a:r>
                        <a:rPr lang="en-DE" sz="1100" u="none" strike="noStrike">
                          <a:effectLst/>
                        </a:rPr>
                        <a:t>1</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a:effectLst/>
                        </a:rPr>
                        <a:t>32</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Y</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Y</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a:effectLst/>
                        </a:rPr>
                        <a:t>90</a:t>
                      </a:r>
                      <a:endParaRPr lang="en-DE"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1389679"/>
                  </a:ext>
                </a:extLst>
              </a:tr>
              <a:tr h="686026">
                <a:tc>
                  <a:txBody>
                    <a:bodyPr/>
                    <a:lstStyle/>
                    <a:p>
                      <a:pPr algn="ctr" fontAlgn="b"/>
                      <a:r>
                        <a:rPr lang="en-DE" sz="1100" u="none" strike="noStrike">
                          <a:effectLst/>
                        </a:rPr>
                        <a:t>2</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a:effectLst/>
                        </a:rPr>
                        <a:t>25</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Y</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Y</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a:effectLst/>
                        </a:rPr>
                        <a:t>50</a:t>
                      </a:r>
                      <a:endParaRPr lang="en-DE"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3632965"/>
                  </a:ext>
                </a:extLst>
              </a:tr>
              <a:tr h="686026">
                <a:tc>
                  <a:txBody>
                    <a:bodyPr/>
                    <a:lstStyle/>
                    <a:p>
                      <a:pPr algn="ctr" fontAlgn="b"/>
                      <a:r>
                        <a:rPr lang="en-DE" sz="1100" u="none" strike="noStrike">
                          <a:effectLst/>
                        </a:rPr>
                        <a:t>3</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a:effectLst/>
                        </a:rPr>
                        <a:t>48</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dirty="0">
                          <a:effectLst/>
                        </a:rPr>
                        <a:t>25</a:t>
                      </a:r>
                      <a:endParaRPr lang="en-D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8044855"/>
                  </a:ext>
                </a:extLst>
              </a:tr>
              <a:tr h="686026">
                <a:tc>
                  <a:txBody>
                    <a:bodyPr/>
                    <a:lstStyle/>
                    <a:p>
                      <a:pPr algn="ctr" fontAlgn="b"/>
                      <a:r>
                        <a:rPr lang="en-DE" sz="1100" u="none" strike="noStrike">
                          <a:effectLst/>
                        </a:rPr>
                        <a:t>4</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a:effectLst/>
                        </a:rPr>
                        <a:t>67</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Y</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a:effectLst/>
                        </a:rPr>
                        <a:t>35</a:t>
                      </a:r>
                      <a:endParaRPr lang="en-DE"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1951116"/>
                  </a:ext>
                </a:extLst>
              </a:tr>
              <a:tr h="686026">
                <a:tc>
                  <a:txBody>
                    <a:bodyPr/>
                    <a:lstStyle/>
                    <a:p>
                      <a:pPr algn="ctr" fontAlgn="b"/>
                      <a:r>
                        <a:rPr lang="en-DE" sz="1100" u="none" strike="noStrike">
                          <a:effectLst/>
                        </a:rPr>
                        <a:t>5</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a:effectLst/>
                        </a:rPr>
                        <a:t>18</a:t>
                      </a:r>
                      <a:endParaRPr lang="en-DE"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Y</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100" u="none" strike="noStrike">
                          <a:effectLst/>
                        </a:rPr>
                        <a:t>N</a:t>
                      </a:r>
                      <a:endParaRPr lang="en-GB"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DE" sz="1100" u="none" strike="noStrike" dirty="0">
                          <a:effectLst/>
                        </a:rPr>
                        <a:t>10</a:t>
                      </a:r>
                      <a:endParaRPr lang="en-D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1971556"/>
                  </a:ext>
                </a:extLst>
              </a:tr>
            </a:tbl>
          </a:graphicData>
        </a:graphic>
      </p:graphicFrame>
      <p:sp>
        <p:nvSpPr>
          <p:cNvPr id="6" name="TextBox 5">
            <a:extLst>
              <a:ext uri="{FF2B5EF4-FFF2-40B4-BE49-F238E27FC236}">
                <a16:creationId xmlns:a16="http://schemas.microsoft.com/office/drawing/2014/main" id="{563DF9D5-ACE2-9D6D-39BF-F8272342CFF3}"/>
              </a:ext>
            </a:extLst>
          </p:cNvPr>
          <p:cNvSpPr txBox="1"/>
          <p:nvPr/>
        </p:nvSpPr>
        <p:spPr>
          <a:xfrm>
            <a:off x="9757824" y="2072530"/>
            <a:ext cx="1747786" cy="369332"/>
          </a:xfrm>
          <a:prstGeom prst="rect">
            <a:avLst/>
          </a:prstGeom>
          <a:noFill/>
        </p:spPr>
        <p:txBody>
          <a:bodyPr wrap="none" rtlCol="0">
            <a:spAutoFit/>
          </a:bodyPr>
          <a:lstStyle/>
          <a:p>
            <a:r>
              <a:rPr lang="en-US" dirty="0"/>
              <a:t>Income as target</a:t>
            </a:r>
          </a:p>
        </p:txBody>
      </p:sp>
      <p:sp>
        <p:nvSpPr>
          <p:cNvPr id="7" name="U-turn Arrow 6">
            <a:extLst>
              <a:ext uri="{FF2B5EF4-FFF2-40B4-BE49-F238E27FC236}">
                <a16:creationId xmlns:a16="http://schemas.microsoft.com/office/drawing/2014/main" id="{348BCB04-26ED-8449-85CE-0AE31604ECAB}"/>
              </a:ext>
            </a:extLst>
          </p:cNvPr>
          <p:cNvSpPr/>
          <p:nvPr/>
        </p:nvSpPr>
        <p:spPr>
          <a:xfrm flipH="1">
            <a:off x="8149773" y="856342"/>
            <a:ext cx="2481944" cy="1094303"/>
          </a:xfrm>
          <a:prstGeom prst="uturnArrow">
            <a:avLst>
              <a:gd name="adj1" fmla="val 25000"/>
              <a:gd name="adj2" fmla="val 25000"/>
              <a:gd name="adj3" fmla="val 24256"/>
              <a:gd name="adj4" fmla="val 43750"/>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Slide Number Placeholder 8">
            <a:extLst>
              <a:ext uri="{FF2B5EF4-FFF2-40B4-BE49-F238E27FC236}">
                <a16:creationId xmlns:a16="http://schemas.microsoft.com/office/drawing/2014/main" id="{C40A29A6-BF54-FB67-AB2B-25243600E2FD}"/>
              </a:ext>
            </a:extLst>
          </p:cNvPr>
          <p:cNvSpPr>
            <a:spLocks noGrp="1"/>
          </p:cNvSpPr>
          <p:nvPr>
            <p:ph type="sldNum" sz="quarter" idx="12"/>
          </p:nvPr>
        </p:nvSpPr>
        <p:spPr/>
        <p:txBody>
          <a:bodyPr/>
          <a:lstStyle/>
          <a:p>
            <a:fld id="{EE9875E1-63D7-DA4F-8F55-84CCD09F122C}" type="slidenum">
              <a:rPr lang="en-US" smtClean="0"/>
              <a:t>10</a:t>
            </a:fld>
            <a:endParaRPr lang="en-US"/>
          </a:p>
        </p:txBody>
      </p:sp>
    </p:spTree>
    <p:extLst>
      <p:ext uri="{BB962C8B-B14F-4D97-AF65-F5344CB8AC3E}">
        <p14:creationId xmlns:p14="http://schemas.microsoft.com/office/powerpoint/2010/main" val="3017736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A2EA6E-DFD5-4ED2-74C7-141971C0D4F5}"/>
              </a:ext>
            </a:extLst>
          </p:cNvPr>
          <p:cNvSpPr>
            <a:spLocks noGrp="1"/>
          </p:cNvSpPr>
          <p:nvPr>
            <p:ph idx="1"/>
          </p:nvPr>
        </p:nvSpPr>
        <p:spPr>
          <a:xfrm>
            <a:off x="3140533" y="225609"/>
            <a:ext cx="5823857" cy="932089"/>
          </a:xfrm>
        </p:spPr>
        <p:txBody>
          <a:bodyPr/>
          <a:lstStyle/>
          <a:p>
            <a:pPr marL="0" indent="0" algn="ctr">
              <a:buNone/>
            </a:pPr>
            <a:r>
              <a:rPr lang="en-US" b="1" dirty="0">
                <a:solidFill>
                  <a:schemeClr val="accent6">
                    <a:lumMod val="50000"/>
                  </a:schemeClr>
                </a:solidFill>
              </a:rPr>
              <a:t>Ideally we construct decision trees </a:t>
            </a:r>
          </a:p>
        </p:txBody>
      </p:sp>
      <p:pic>
        <p:nvPicPr>
          <p:cNvPr id="3074" name="Picture 2" descr="Figure 1. Decision tree 0.">
            <a:extLst>
              <a:ext uri="{FF2B5EF4-FFF2-40B4-BE49-F238E27FC236}">
                <a16:creationId xmlns:a16="http://schemas.microsoft.com/office/drawing/2014/main" id="{E68CE481-E5E7-B49D-EDCD-E9D1289C2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89" y="1921001"/>
            <a:ext cx="3810000" cy="303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02A83D-39B7-6E2C-681B-847E7FC81B03}"/>
              </a:ext>
            </a:extLst>
          </p:cNvPr>
          <p:cNvSpPr txBox="1"/>
          <p:nvPr/>
        </p:nvSpPr>
        <p:spPr>
          <a:xfrm>
            <a:off x="1709824" y="4801357"/>
            <a:ext cx="760465" cy="369332"/>
          </a:xfrm>
          <a:prstGeom prst="rect">
            <a:avLst/>
          </a:prstGeom>
          <a:noFill/>
        </p:spPr>
        <p:txBody>
          <a:bodyPr wrap="none" rtlCol="0">
            <a:spAutoFit/>
          </a:bodyPr>
          <a:lstStyle/>
          <a:p>
            <a:r>
              <a:rPr lang="en-US" dirty="0"/>
              <a:t>Tree 0</a:t>
            </a:r>
          </a:p>
        </p:txBody>
      </p:sp>
      <p:sp>
        <p:nvSpPr>
          <p:cNvPr id="5" name="TextBox 4">
            <a:extLst>
              <a:ext uri="{FF2B5EF4-FFF2-40B4-BE49-F238E27FC236}">
                <a16:creationId xmlns:a16="http://schemas.microsoft.com/office/drawing/2014/main" id="{E907CD6A-D040-D7B2-93FA-BA177D215B97}"/>
              </a:ext>
            </a:extLst>
          </p:cNvPr>
          <p:cNvSpPr txBox="1"/>
          <p:nvPr/>
        </p:nvSpPr>
        <p:spPr>
          <a:xfrm>
            <a:off x="181766" y="5456678"/>
            <a:ext cx="5755422" cy="646331"/>
          </a:xfrm>
          <a:prstGeom prst="rect">
            <a:avLst/>
          </a:prstGeom>
          <a:noFill/>
        </p:spPr>
        <p:txBody>
          <a:bodyPr wrap="none" rtlCol="0">
            <a:spAutoFit/>
          </a:bodyPr>
          <a:lstStyle/>
          <a:p>
            <a:r>
              <a:rPr lang="en-US" dirty="0"/>
              <a:t>Get residuals to know whether we have underestimated or </a:t>
            </a:r>
          </a:p>
          <a:p>
            <a:r>
              <a:rPr lang="en-US" dirty="0"/>
              <a:t>overestimated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E5BD5D-6B11-A95C-8BC2-04BD044E0943}"/>
                  </a:ext>
                </a:extLst>
              </p:cNvPr>
              <p:cNvSpPr txBox="1"/>
              <p:nvPr/>
            </p:nvSpPr>
            <p:spPr>
              <a:xfrm>
                <a:off x="1709824" y="6250498"/>
                <a:ext cx="11832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oMath>
                  </m:oMathPara>
                </a14:m>
                <a:endParaRPr lang="en-US" dirty="0"/>
              </a:p>
            </p:txBody>
          </p:sp>
        </mc:Choice>
        <mc:Fallback xmlns="">
          <p:sp>
            <p:nvSpPr>
              <p:cNvPr id="6" name="TextBox 5">
                <a:extLst>
                  <a:ext uri="{FF2B5EF4-FFF2-40B4-BE49-F238E27FC236}">
                    <a16:creationId xmlns:a16="http://schemas.microsoft.com/office/drawing/2014/main" id="{09E5BD5D-6B11-A95C-8BC2-04BD044E0943}"/>
                  </a:ext>
                </a:extLst>
              </p:cNvPr>
              <p:cNvSpPr txBox="1">
                <a:spLocks noRot="1" noChangeAspect="1" noMove="1" noResize="1" noEditPoints="1" noAdjustHandles="1" noChangeArrowheads="1" noChangeShapeType="1" noTextEdit="1"/>
              </p:cNvSpPr>
              <p:nvPr/>
            </p:nvSpPr>
            <p:spPr>
              <a:xfrm>
                <a:off x="1709824" y="6250498"/>
                <a:ext cx="1183208" cy="276999"/>
              </a:xfrm>
              <a:prstGeom prst="rect">
                <a:avLst/>
              </a:prstGeom>
              <a:blipFill>
                <a:blip r:embed="rId3"/>
                <a:stretch>
                  <a:fillRect l="-2105" t="-13043" b="-21739"/>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5F41B086-4D58-DAD4-E89B-EDB6591C209A}"/>
              </a:ext>
            </a:extLst>
          </p:cNvPr>
          <p:cNvGraphicFramePr>
            <a:graphicFrameLocks noGrp="1"/>
          </p:cNvGraphicFramePr>
          <p:nvPr>
            <p:extLst>
              <p:ext uri="{D42A27DB-BD31-4B8C-83A1-F6EECF244321}">
                <p14:modId xmlns:p14="http://schemas.microsoft.com/office/powerpoint/2010/main" val="325042989"/>
              </p:ext>
            </p:extLst>
          </p:nvPr>
        </p:nvGraphicFramePr>
        <p:xfrm>
          <a:off x="6167737" y="1407887"/>
          <a:ext cx="6049668" cy="3619372"/>
        </p:xfrm>
        <a:graphic>
          <a:graphicData uri="http://schemas.openxmlformats.org/drawingml/2006/table">
            <a:tbl>
              <a:tblPr/>
              <a:tblGrid>
                <a:gridCol w="1008278">
                  <a:extLst>
                    <a:ext uri="{9D8B030D-6E8A-4147-A177-3AD203B41FA5}">
                      <a16:colId xmlns:a16="http://schemas.microsoft.com/office/drawing/2014/main" val="1515794767"/>
                    </a:ext>
                  </a:extLst>
                </a:gridCol>
                <a:gridCol w="763299">
                  <a:extLst>
                    <a:ext uri="{9D8B030D-6E8A-4147-A177-3AD203B41FA5}">
                      <a16:colId xmlns:a16="http://schemas.microsoft.com/office/drawing/2014/main" val="2832119587"/>
                    </a:ext>
                  </a:extLst>
                </a:gridCol>
                <a:gridCol w="914400">
                  <a:extLst>
                    <a:ext uri="{9D8B030D-6E8A-4147-A177-3AD203B41FA5}">
                      <a16:colId xmlns:a16="http://schemas.microsoft.com/office/drawing/2014/main" val="213628985"/>
                    </a:ext>
                  </a:extLst>
                </a:gridCol>
                <a:gridCol w="1045029">
                  <a:extLst>
                    <a:ext uri="{9D8B030D-6E8A-4147-A177-3AD203B41FA5}">
                      <a16:colId xmlns:a16="http://schemas.microsoft.com/office/drawing/2014/main" val="4229038564"/>
                    </a:ext>
                  </a:extLst>
                </a:gridCol>
                <a:gridCol w="1074057">
                  <a:extLst>
                    <a:ext uri="{9D8B030D-6E8A-4147-A177-3AD203B41FA5}">
                      <a16:colId xmlns:a16="http://schemas.microsoft.com/office/drawing/2014/main" val="2225623"/>
                    </a:ext>
                  </a:extLst>
                </a:gridCol>
                <a:gridCol w="1244605">
                  <a:extLst>
                    <a:ext uri="{9D8B030D-6E8A-4147-A177-3AD203B41FA5}">
                      <a16:colId xmlns:a16="http://schemas.microsoft.com/office/drawing/2014/main" val="2344119324"/>
                    </a:ext>
                  </a:extLst>
                </a:gridCol>
              </a:tblGrid>
              <a:tr h="1208902">
                <a:tc>
                  <a:txBody>
                    <a:bodyPr/>
                    <a:lstStyle/>
                    <a:p>
                      <a:pPr algn="ctr"/>
                      <a:r>
                        <a:rPr lang="en-GB" dirty="0"/>
                        <a:t>Instance</a:t>
                      </a:r>
                    </a:p>
                  </a:txBody>
                  <a:tcPr anchor="ctr">
                    <a:lnL>
                      <a:noFill/>
                    </a:lnL>
                    <a:lnR>
                      <a:noFill/>
                    </a:lnR>
                    <a:lnT>
                      <a:noFill/>
                    </a:lnT>
                    <a:lnB>
                      <a:noFill/>
                    </a:lnB>
                    <a:solidFill>
                      <a:schemeClr val="accent2">
                        <a:lumMod val="20000"/>
                        <a:lumOff val="80000"/>
                      </a:schemeClr>
                    </a:solidFill>
                  </a:tcPr>
                </a:tc>
                <a:tc>
                  <a:txBody>
                    <a:bodyPr/>
                    <a:lstStyle/>
                    <a:p>
                      <a:pPr algn="ctr"/>
                      <a:r>
                        <a:rPr lang="en-GB"/>
                        <a:t>Age</a:t>
                      </a:r>
                    </a:p>
                  </a:txBody>
                  <a:tcPr anchor="ctr">
                    <a:lnL>
                      <a:noFill/>
                    </a:lnL>
                    <a:lnR>
                      <a:noFill/>
                    </a:lnR>
                    <a:lnT>
                      <a:noFill/>
                    </a:lnT>
                    <a:lnB>
                      <a:noFill/>
                    </a:lnB>
                    <a:solidFill>
                      <a:schemeClr val="accent2">
                        <a:lumMod val="20000"/>
                        <a:lumOff val="80000"/>
                      </a:schemeClr>
                    </a:solidFill>
                  </a:tcPr>
                </a:tc>
                <a:tc>
                  <a:txBody>
                    <a:bodyPr/>
                    <a:lstStyle/>
                    <a:p>
                      <a:pPr algn="ctr"/>
                      <a:r>
                        <a:rPr lang="en-GB" dirty="0"/>
                        <a:t>Has job</a:t>
                      </a:r>
                    </a:p>
                  </a:txBody>
                  <a:tcPr anchor="ctr">
                    <a:lnL>
                      <a:noFill/>
                    </a:lnL>
                    <a:lnR>
                      <a:noFill/>
                    </a:lnR>
                    <a:lnT>
                      <a:noFill/>
                    </a:lnT>
                    <a:lnB>
                      <a:noFill/>
                    </a:lnB>
                    <a:solidFill>
                      <a:schemeClr val="accent2">
                        <a:lumMod val="20000"/>
                        <a:lumOff val="80000"/>
                      </a:schemeClr>
                    </a:solidFill>
                  </a:tcPr>
                </a:tc>
                <a:tc>
                  <a:txBody>
                    <a:bodyPr/>
                    <a:lstStyle/>
                    <a:p>
                      <a:pPr algn="ctr"/>
                      <a:r>
                        <a:rPr lang="en-GB" dirty="0"/>
                        <a:t>Owns </a:t>
                      </a:r>
                    </a:p>
                    <a:p>
                      <a:pPr algn="ctr"/>
                      <a:r>
                        <a:rPr lang="en-GB" dirty="0"/>
                        <a:t>house</a:t>
                      </a:r>
                    </a:p>
                  </a:txBody>
                  <a:tcPr anchor="ctr">
                    <a:lnL>
                      <a:noFill/>
                    </a:lnL>
                    <a:lnR>
                      <a:noFill/>
                    </a:lnR>
                    <a:lnT>
                      <a:noFill/>
                    </a:lnT>
                    <a:lnB>
                      <a:noFill/>
                    </a:lnB>
                    <a:solidFill>
                      <a:schemeClr val="accent2">
                        <a:lumMod val="20000"/>
                        <a:lumOff val="80000"/>
                      </a:schemeClr>
                    </a:solidFill>
                  </a:tcPr>
                </a:tc>
                <a:tc>
                  <a:txBody>
                    <a:bodyPr/>
                    <a:lstStyle/>
                    <a:p>
                      <a:pPr algn="ctr"/>
                      <a:r>
                        <a:rPr lang="en-GB"/>
                        <a:t>Income ($1000)</a:t>
                      </a:r>
                    </a:p>
                  </a:txBody>
                  <a:tcPr anchor="ctr">
                    <a:lnL>
                      <a:noFill/>
                    </a:lnL>
                    <a:lnR>
                      <a:noFill/>
                    </a:lnR>
                    <a:lnT>
                      <a:noFill/>
                    </a:lnT>
                    <a:lnB>
                      <a:noFill/>
                    </a:lnB>
                    <a:solidFill>
                      <a:schemeClr val="accent2">
                        <a:lumMod val="20000"/>
                        <a:lumOff val="80000"/>
                      </a:schemeClr>
                    </a:solidFill>
                  </a:tcPr>
                </a:tc>
                <a:tc>
                  <a:txBody>
                    <a:bodyPr/>
                    <a:lstStyle/>
                    <a:p>
                      <a:pPr algn="ctr"/>
                      <a:r>
                        <a:rPr lang="en-GB" dirty="0"/>
                        <a:t> Residuals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476293880"/>
                  </a:ext>
                </a:extLst>
              </a:tr>
              <a:tr h="401745">
                <a:tc>
                  <a:txBody>
                    <a:bodyPr/>
                    <a:lstStyle/>
                    <a:p>
                      <a:pPr algn="ctr"/>
                      <a:r>
                        <a:rPr lang="en-DE" dirty="0"/>
                        <a:t>0</a:t>
                      </a:r>
                    </a:p>
                  </a:txBody>
                  <a:tcPr anchor="ctr">
                    <a:lnL>
                      <a:noFill/>
                    </a:lnL>
                    <a:lnR>
                      <a:noFill/>
                    </a:lnR>
                    <a:lnT>
                      <a:noFill/>
                    </a:lnT>
                    <a:lnB>
                      <a:noFill/>
                    </a:lnB>
                    <a:solidFill>
                      <a:schemeClr val="accent2">
                        <a:lumMod val="20000"/>
                        <a:lumOff val="80000"/>
                      </a:schemeClr>
                    </a:solidFill>
                  </a:tcPr>
                </a:tc>
                <a:tc>
                  <a:txBody>
                    <a:bodyPr/>
                    <a:lstStyle/>
                    <a:p>
                      <a:pPr algn="ctr"/>
                      <a:r>
                        <a:rPr lang="en-DE" dirty="0"/>
                        <a:t>12</a:t>
                      </a:r>
                    </a:p>
                  </a:txBody>
                  <a:tcPr anchor="ctr">
                    <a:lnL>
                      <a:noFill/>
                    </a:lnL>
                    <a:lnR>
                      <a:noFill/>
                    </a:lnR>
                    <a:lnT>
                      <a:noFill/>
                    </a:lnT>
                    <a:lnB>
                      <a:noFill/>
                    </a:lnB>
                    <a:solidFill>
                      <a:schemeClr val="accent2">
                        <a:lumMod val="20000"/>
                        <a:lumOff val="80000"/>
                      </a:schemeClr>
                    </a:solidFill>
                  </a:tcPr>
                </a:tc>
                <a:tc>
                  <a:txBody>
                    <a:bodyPr/>
                    <a:lstStyle/>
                    <a:p>
                      <a:pPr algn="ctr"/>
                      <a:r>
                        <a:rPr lang="en-GB" dirty="0"/>
                        <a:t>N</a:t>
                      </a:r>
                    </a:p>
                  </a:txBody>
                  <a:tcPr anchor="ctr">
                    <a:lnL>
                      <a:noFill/>
                    </a:lnL>
                    <a:lnR>
                      <a:noFill/>
                    </a:lnR>
                    <a:lnT>
                      <a:noFill/>
                    </a:lnT>
                    <a:lnB>
                      <a:noFill/>
                    </a:lnB>
                    <a:solidFill>
                      <a:schemeClr val="accent2">
                        <a:lumMod val="20000"/>
                        <a:lumOff val="80000"/>
                      </a:schemeClr>
                    </a:solidFill>
                  </a:tcPr>
                </a:tc>
                <a:tc>
                  <a:txBody>
                    <a:bodyPr/>
                    <a:lstStyle/>
                    <a:p>
                      <a:pPr algn="ctr"/>
                      <a:r>
                        <a:rPr lang="en-GB"/>
                        <a:t>N</a:t>
                      </a:r>
                    </a:p>
                  </a:txBody>
                  <a:tcPr anchor="ctr">
                    <a:lnL>
                      <a:noFill/>
                    </a:lnL>
                    <a:lnR>
                      <a:noFill/>
                    </a:lnR>
                    <a:lnT>
                      <a:noFill/>
                    </a:lnT>
                    <a:lnB>
                      <a:noFill/>
                    </a:lnB>
                    <a:solidFill>
                      <a:schemeClr val="accent2">
                        <a:lumMod val="20000"/>
                        <a:lumOff val="80000"/>
                      </a:schemeClr>
                    </a:solidFill>
                  </a:tcPr>
                </a:tc>
                <a:tc>
                  <a:txBody>
                    <a:bodyPr/>
                    <a:lstStyle/>
                    <a:p>
                      <a:pPr algn="ctr"/>
                      <a:r>
                        <a:rPr lang="en-DE"/>
                        <a:t>0</a:t>
                      </a:r>
                    </a:p>
                  </a:txBody>
                  <a:tcPr anchor="ctr">
                    <a:lnL>
                      <a:noFill/>
                    </a:lnL>
                    <a:lnR>
                      <a:noFill/>
                    </a:lnR>
                    <a:lnT>
                      <a:noFill/>
                    </a:lnT>
                    <a:lnB>
                      <a:noFill/>
                    </a:lnB>
                    <a:solidFill>
                      <a:schemeClr val="accent2">
                        <a:lumMod val="20000"/>
                        <a:lumOff val="80000"/>
                      </a:schemeClr>
                    </a:solidFill>
                  </a:tcPr>
                </a:tc>
                <a:tc>
                  <a:txBody>
                    <a:bodyPr/>
                    <a:lstStyle/>
                    <a:p>
                      <a:pPr algn="ctr"/>
                      <a:r>
                        <a:rPr lang="en-DE"/>
                        <a:t>-12.5</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180159882"/>
                  </a:ext>
                </a:extLst>
              </a:tr>
              <a:tr h="401745">
                <a:tc>
                  <a:txBody>
                    <a:bodyPr/>
                    <a:lstStyle/>
                    <a:p>
                      <a:pPr algn="ctr"/>
                      <a:r>
                        <a:rPr lang="en-DE"/>
                        <a:t>1</a:t>
                      </a:r>
                    </a:p>
                  </a:txBody>
                  <a:tcPr anchor="ctr">
                    <a:lnL>
                      <a:noFill/>
                    </a:lnL>
                    <a:lnR>
                      <a:noFill/>
                    </a:lnR>
                    <a:lnT>
                      <a:noFill/>
                    </a:lnT>
                    <a:lnB>
                      <a:noFill/>
                    </a:lnB>
                    <a:solidFill>
                      <a:schemeClr val="accent2">
                        <a:lumMod val="20000"/>
                        <a:lumOff val="80000"/>
                      </a:schemeClr>
                    </a:solidFill>
                  </a:tcPr>
                </a:tc>
                <a:tc>
                  <a:txBody>
                    <a:bodyPr/>
                    <a:lstStyle/>
                    <a:p>
                      <a:pPr algn="ctr"/>
                      <a:r>
                        <a:rPr lang="en-DE"/>
                        <a:t>32</a:t>
                      </a:r>
                    </a:p>
                  </a:txBody>
                  <a:tcPr anchor="ctr">
                    <a:lnL>
                      <a:noFill/>
                    </a:lnL>
                    <a:lnR>
                      <a:noFill/>
                    </a:lnR>
                    <a:lnT>
                      <a:noFill/>
                    </a:lnT>
                    <a:lnB>
                      <a:noFill/>
                    </a:lnB>
                    <a:solidFill>
                      <a:schemeClr val="accent2">
                        <a:lumMod val="20000"/>
                        <a:lumOff val="80000"/>
                      </a:schemeClr>
                    </a:solidFill>
                  </a:tcPr>
                </a:tc>
                <a:tc>
                  <a:txBody>
                    <a:bodyPr/>
                    <a:lstStyle/>
                    <a:p>
                      <a:pPr algn="ctr"/>
                      <a:r>
                        <a:rPr lang="en-GB"/>
                        <a:t>Y</a:t>
                      </a:r>
                    </a:p>
                  </a:txBody>
                  <a:tcPr anchor="ctr">
                    <a:lnL>
                      <a:noFill/>
                    </a:lnL>
                    <a:lnR>
                      <a:noFill/>
                    </a:lnR>
                    <a:lnT>
                      <a:noFill/>
                    </a:lnT>
                    <a:lnB>
                      <a:noFill/>
                    </a:lnB>
                    <a:solidFill>
                      <a:schemeClr val="accent2">
                        <a:lumMod val="20000"/>
                        <a:lumOff val="80000"/>
                      </a:schemeClr>
                    </a:solidFill>
                  </a:tcPr>
                </a:tc>
                <a:tc>
                  <a:txBody>
                    <a:bodyPr/>
                    <a:lstStyle/>
                    <a:p>
                      <a:pPr algn="ctr"/>
                      <a:r>
                        <a:rPr lang="en-GB"/>
                        <a:t>Y</a:t>
                      </a:r>
                    </a:p>
                  </a:txBody>
                  <a:tcPr anchor="ctr">
                    <a:lnL>
                      <a:noFill/>
                    </a:lnL>
                    <a:lnR>
                      <a:noFill/>
                    </a:lnR>
                    <a:lnT>
                      <a:noFill/>
                    </a:lnT>
                    <a:lnB>
                      <a:noFill/>
                    </a:lnB>
                    <a:solidFill>
                      <a:schemeClr val="accent2">
                        <a:lumMod val="20000"/>
                        <a:lumOff val="80000"/>
                      </a:schemeClr>
                    </a:solidFill>
                  </a:tcPr>
                </a:tc>
                <a:tc>
                  <a:txBody>
                    <a:bodyPr/>
                    <a:lstStyle/>
                    <a:p>
                      <a:pPr algn="ctr"/>
                      <a:r>
                        <a:rPr lang="en-DE"/>
                        <a:t>90</a:t>
                      </a:r>
                    </a:p>
                  </a:txBody>
                  <a:tcPr anchor="ctr">
                    <a:lnL>
                      <a:noFill/>
                    </a:lnL>
                    <a:lnR>
                      <a:noFill/>
                    </a:lnR>
                    <a:lnT>
                      <a:noFill/>
                    </a:lnT>
                    <a:lnB>
                      <a:noFill/>
                    </a:lnB>
                    <a:solidFill>
                      <a:schemeClr val="accent2">
                        <a:lumMod val="20000"/>
                        <a:lumOff val="80000"/>
                      </a:schemeClr>
                    </a:solidFill>
                  </a:tcPr>
                </a:tc>
                <a:tc>
                  <a:txBody>
                    <a:bodyPr/>
                    <a:lstStyle/>
                    <a:p>
                      <a:pPr algn="ctr"/>
                      <a:r>
                        <a:rPr lang="en-DE"/>
                        <a:t>40</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346127503"/>
                  </a:ext>
                </a:extLst>
              </a:tr>
              <a:tr h="401745">
                <a:tc>
                  <a:txBody>
                    <a:bodyPr/>
                    <a:lstStyle/>
                    <a:p>
                      <a:pPr algn="ctr"/>
                      <a:r>
                        <a:rPr lang="en-DE"/>
                        <a:t>2</a:t>
                      </a:r>
                    </a:p>
                  </a:txBody>
                  <a:tcPr anchor="ctr">
                    <a:lnL>
                      <a:noFill/>
                    </a:lnL>
                    <a:lnR>
                      <a:noFill/>
                    </a:lnR>
                    <a:lnT>
                      <a:noFill/>
                    </a:lnT>
                    <a:lnB>
                      <a:noFill/>
                    </a:lnB>
                    <a:solidFill>
                      <a:schemeClr val="accent2">
                        <a:lumMod val="20000"/>
                        <a:lumOff val="80000"/>
                      </a:schemeClr>
                    </a:solidFill>
                  </a:tcPr>
                </a:tc>
                <a:tc>
                  <a:txBody>
                    <a:bodyPr/>
                    <a:lstStyle/>
                    <a:p>
                      <a:pPr algn="ctr"/>
                      <a:r>
                        <a:rPr lang="en-DE"/>
                        <a:t>25</a:t>
                      </a:r>
                    </a:p>
                  </a:txBody>
                  <a:tcPr anchor="ctr">
                    <a:lnL>
                      <a:noFill/>
                    </a:lnL>
                    <a:lnR>
                      <a:noFill/>
                    </a:lnR>
                    <a:lnT>
                      <a:noFill/>
                    </a:lnT>
                    <a:lnB>
                      <a:noFill/>
                    </a:lnB>
                    <a:solidFill>
                      <a:schemeClr val="accent2">
                        <a:lumMod val="20000"/>
                        <a:lumOff val="80000"/>
                      </a:schemeClr>
                    </a:solidFill>
                  </a:tcPr>
                </a:tc>
                <a:tc>
                  <a:txBody>
                    <a:bodyPr/>
                    <a:lstStyle/>
                    <a:p>
                      <a:pPr algn="ctr"/>
                      <a:r>
                        <a:rPr lang="en-GB"/>
                        <a:t>Y</a:t>
                      </a:r>
                    </a:p>
                  </a:txBody>
                  <a:tcPr anchor="ctr">
                    <a:lnL>
                      <a:noFill/>
                    </a:lnL>
                    <a:lnR>
                      <a:noFill/>
                    </a:lnR>
                    <a:lnT>
                      <a:noFill/>
                    </a:lnT>
                    <a:lnB>
                      <a:noFill/>
                    </a:lnB>
                    <a:solidFill>
                      <a:schemeClr val="accent2">
                        <a:lumMod val="20000"/>
                        <a:lumOff val="80000"/>
                      </a:schemeClr>
                    </a:solidFill>
                  </a:tcPr>
                </a:tc>
                <a:tc>
                  <a:txBody>
                    <a:bodyPr/>
                    <a:lstStyle/>
                    <a:p>
                      <a:pPr algn="ctr"/>
                      <a:r>
                        <a:rPr lang="en-GB"/>
                        <a:t>Y</a:t>
                      </a:r>
                    </a:p>
                  </a:txBody>
                  <a:tcPr anchor="ctr">
                    <a:lnL>
                      <a:noFill/>
                    </a:lnL>
                    <a:lnR>
                      <a:noFill/>
                    </a:lnR>
                    <a:lnT>
                      <a:noFill/>
                    </a:lnT>
                    <a:lnB>
                      <a:noFill/>
                    </a:lnB>
                    <a:solidFill>
                      <a:schemeClr val="accent2">
                        <a:lumMod val="20000"/>
                        <a:lumOff val="80000"/>
                      </a:schemeClr>
                    </a:solidFill>
                  </a:tcPr>
                </a:tc>
                <a:tc>
                  <a:txBody>
                    <a:bodyPr/>
                    <a:lstStyle/>
                    <a:p>
                      <a:pPr algn="ctr"/>
                      <a:r>
                        <a:rPr lang="en-DE"/>
                        <a:t>50</a:t>
                      </a:r>
                    </a:p>
                  </a:txBody>
                  <a:tcPr anchor="ctr">
                    <a:lnL>
                      <a:noFill/>
                    </a:lnL>
                    <a:lnR>
                      <a:noFill/>
                    </a:lnR>
                    <a:lnT>
                      <a:noFill/>
                    </a:lnT>
                    <a:lnB>
                      <a:noFill/>
                    </a:lnB>
                    <a:solidFill>
                      <a:schemeClr val="accent2">
                        <a:lumMod val="20000"/>
                        <a:lumOff val="80000"/>
                      </a:schemeClr>
                    </a:solidFill>
                  </a:tcPr>
                </a:tc>
                <a:tc>
                  <a:txBody>
                    <a:bodyPr/>
                    <a:lstStyle/>
                    <a:p>
                      <a:pPr algn="ctr"/>
                      <a:r>
                        <a:rPr lang="en-DE"/>
                        <a:t>0</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747361055"/>
                  </a:ext>
                </a:extLst>
              </a:tr>
              <a:tr h="401745">
                <a:tc>
                  <a:txBody>
                    <a:bodyPr/>
                    <a:lstStyle/>
                    <a:p>
                      <a:pPr algn="ctr"/>
                      <a:r>
                        <a:rPr lang="en-DE"/>
                        <a:t>3</a:t>
                      </a:r>
                    </a:p>
                  </a:txBody>
                  <a:tcPr anchor="ctr">
                    <a:lnL>
                      <a:noFill/>
                    </a:lnL>
                    <a:lnR>
                      <a:noFill/>
                    </a:lnR>
                    <a:lnT>
                      <a:noFill/>
                    </a:lnT>
                    <a:lnB>
                      <a:noFill/>
                    </a:lnB>
                    <a:solidFill>
                      <a:schemeClr val="accent2">
                        <a:lumMod val="20000"/>
                        <a:lumOff val="80000"/>
                      </a:schemeClr>
                    </a:solidFill>
                  </a:tcPr>
                </a:tc>
                <a:tc>
                  <a:txBody>
                    <a:bodyPr/>
                    <a:lstStyle/>
                    <a:p>
                      <a:pPr algn="ctr"/>
                      <a:r>
                        <a:rPr lang="en-DE"/>
                        <a:t>48</a:t>
                      </a:r>
                    </a:p>
                  </a:txBody>
                  <a:tcPr anchor="ctr">
                    <a:lnL>
                      <a:noFill/>
                    </a:lnL>
                    <a:lnR>
                      <a:noFill/>
                    </a:lnR>
                    <a:lnT>
                      <a:noFill/>
                    </a:lnT>
                    <a:lnB>
                      <a:noFill/>
                    </a:lnB>
                    <a:solidFill>
                      <a:schemeClr val="accent2">
                        <a:lumMod val="20000"/>
                        <a:lumOff val="80000"/>
                      </a:schemeClr>
                    </a:solidFill>
                  </a:tcPr>
                </a:tc>
                <a:tc>
                  <a:txBody>
                    <a:bodyPr/>
                    <a:lstStyle/>
                    <a:p>
                      <a:pPr algn="ctr"/>
                      <a:r>
                        <a:rPr lang="en-GB"/>
                        <a:t>N</a:t>
                      </a:r>
                    </a:p>
                  </a:txBody>
                  <a:tcPr anchor="ctr">
                    <a:lnL>
                      <a:noFill/>
                    </a:lnL>
                    <a:lnR>
                      <a:noFill/>
                    </a:lnR>
                    <a:lnT>
                      <a:noFill/>
                    </a:lnT>
                    <a:lnB>
                      <a:noFill/>
                    </a:lnB>
                    <a:solidFill>
                      <a:schemeClr val="accent2">
                        <a:lumMod val="20000"/>
                        <a:lumOff val="80000"/>
                      </a:schemeClr>
                    </a:solidFill>
                  </a:tcPr>
                </a:tc>
                <a:tc>
                  <a:txBody>
                    <a:bodyPr/>
                    <a:lstStyle/>
                    <a:p>
                      <a:pPr algn="ctr"/>
                      <a:r>
                        <a:rPr lang="en-GB"/>
                        <a:t>N</a:t>
                      </a:r>
                    </a:p>
                  </a:txBody>
                  <a:tcPr anchor="ctr">
                    <a:lnL>
                      <a:noFill/>
                    </a:lnL>
                    <a:lnR>
                      <a:noFill/>
                    </a:lnR>
                    <a:lnT>
                      <a:noFill/>
                    </a:lnT>
                    <a:lnB>
                      <a:noFill/>
                    </a:lnB>
                    <a:solidFill>
                      <a:schemeClr val="accent2">
                        <a:lumMod val="20000"/>
                        <a:lumOff val="80000"/>
                      </a:schemeClr>
                    </a:solidFill>
                  </a:tcPr>
                </a:tc>
                <a:tc>
                  <a:txBody>
                    <a:bodyPr/>
                    <a:lstStyle/>
                    <a:p>
                      <a:pPr algn="ctr"/>
                      <a:r>
                        <a:rPr lang="en-DE"/>
                        <a:t>25</a:t>
                      </a:r>
                    </a:p>
                  </a:txBody>
                  <a:tcPr anchor="ctr">
                    <a:lnL>
                      <a:noFill/>
                    </a:lnL>
                    <a:lnR>
                      <a:noFill/>
                    </a:lnR>
                    <a:lnT>
                      <a:noFill/>
                    </a:lnT>
                    <a:lnB>
                      <a:noFill/>
                    </a:lnB>
                    <a:solidFill>
                      <a:schemeClr val="accent2">
                        <a:lumMod val="20000"/>
                        <a:lumOff val="80000"/>
                      </a:schemeClr>
                    </a:solidFill>
                  </a:tcPr>
                </a:tc>
                <a:tc>
                  <a:txBody>
                    <a:bodyPr/>
                    <a:lstStyle/>
                    <a:p>
                      <a:pPr algn="ctr"/>
                      <a:r>
                        <a:rPr lang="en-DE"/>
                        <a:t>12.5</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042178790"/>
                  </a:ext>
                </a:extLst>
              </a:tr>
              <a:tr h="401745">
                <a:tc>
                  <a:txBody>
                    <a:bodyPr/>
                    <a:lstStyle/>
                    <a:p>
                      <a:pPr algn="ctr"/>
                      <a:r>
                        <a:rPr lang="en-DE"/>
                        <a:t>4</a:t>
                      </a:r>
                    </a:p>
                  </a:txBody>
                  <a:tcPr anchor="ctr">
                    <a:lnL>
                      <a:noFill/>
                    </a:lnL>
                    <a:lnR>
                      <a:noFill/>
                    </a:lnR>
                    <a:lnT>
                      <a:noFill/>
                    </a:lnT>
                    <a:lnB>
                      <a:noFill/>
                    </a:lnB>
                    <a:solidFill>
                      <a:schemeClr val="accent2">
                        <a:lumMod val="20000"/>
                        <a:lumOff val="80000"/>
                      </a:schemeClr>
                    </a:solidFill>
                  </a:tcPr>
                </a:tc>
                <a:tc>
                  <a:txBody>
                    <a:bodyPr/>
                    <a:lstStyle/>
                    <a:p>
                      <a:pPr algn="ctr"/>
                      <a:r>
                        <a:rPr lang="en-DE"/>
                        <a:t>67</a:t>
                      </a:r>
                    </a:p>
                  </a:txBody>
                  <a:tcPr anchor="ctr">
                    <a:lnL>
                      <a:noFill/>
                    </a:lnL>
                    <a:lnR>
                      <a:noFill/>
                    </a:lnR>
                    <a:lnT>
                      <a:noFill/>
                    </a:lnT>
                    <a:lnB>
                      <a:noFill/>
                    </a:lnB>
                    <a:solidFill>
                      <a:schemeClr val="accent2">
                        <a:lumMod val="20000"/>
                        <a:lumOff val="80000"/>
                      </a:schemeClr>
                    </a:solidFill>
                  </a:tcPr>
                </a:tc>
                <a:tc>
                  <a:txBody>
                    <a:bodyPr/>
                    <a:lstStyle/>
                    <a:p>
                      <a:pPr algn="ctr"/>
                      <a:r>
                        <a:rPr lang="en-GB"/>
                        <a:t>N</a:t>
                      </a:r>
                    </a:p>
                  </a:txBody>
                  <a:tcPr anchor="ctr">
                    <a:lnL>
                      <a:noFill/>
                    </a:lnL>
                    <a:lnR>
                      <a:noFill/>
                    </a:lnR>
                    <a:lnT>
                      <a:noFill/>
                    </a:lnT>
                    <a:lnB>
                      <a:noFill/>
                    </a:lnB>
                    <a:solidFill>
                      <a:schemeClr val="accent2">
                        <a:lumMod val="20000"/>
                        <a:lumOff val="80000"/>
                      </a:schemeClr>
                    </a:solidFill>
                  </a:tcPr>
                </a:tc>
                <a:tc>
                  <a:txBody>
                    <a:bodyPr/>
                    <a:lstStyle/>
                    <a:p>
                      <a:pPr algn="ctr"/>
                      <a:r>
                        <a:rPr lang="en-GB"/>
                        <a:t>Y</a:t>
                      </a:r>
                    </a:p>
                  </a:txBody>
                  <a:tcPr anchor="ctr">
                    <a:lnL>
                      <a:noFill/>
                    </a:lnL>
                    <a:lnR>
                      <a:noFill/>
                    </a:lnR>
                    <a:lnT>
                      <a:noFill/>
                    </a:lnT>
                    <a:lnB>
                      <a:noFill/>
                    </a:lnB>
                    <a:solidFill>
                      <a:schemeClr val="accent2">
                        <a:lumMod val="20000"/>
                        <a:lumOff val="80000"/>
                      </a:schemeClr>
                    </a:solidFill>
                  </a:tcPr>
                </a:tc>
                <a:tc>
                  <a:txBody>
                    <a:bodyPr/>
                    <a:lstStyle/>
                    <a:p>
                      <a:pPr algn="ctr"/>
                      <a:r>
                        <a:rPr lang="en-DE"/>
                        <a:t>35</a:t>
                      </a:r>
                    </a:p>
                  </a:txBody>
                  <a:tcPr anchor="ctr">
                    <a:lnL>
                      <a:noFill/>
                    </a:lnL>
                    <a:lnR>
                      <a:noFill/>
                    </a:lnR>
                    <a:lnT>
                      <a:noFill/>
                    </a:lnT>
                    <a:lnB>
                      <a:noFill/>
                    </a:lnB>
                    <a:solidFill>
                      <a:schemeClr val="accent2">
                        <a:lumMod val="20000"/>
                        <a:lumOff val="80000"/>
                      </a:schemeClr>
                    </a:solidFill>
                  </a:tcPr>
                </a:tc>
                <a:tc>
                  <a:txBody>
                    <a:bodyPr/>
                    <a:lstStyle/>
                    <a:p>
                      <a:pPr algn="ctr"/>
                      <a:r>
                        <a:rPr lang="en-DE"/>
                        <a:t>0</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206890467"/>
                  </a:ext>
                </a:extLst>
              </a:tr>
              <a:tr h="401745">
                <a:tc>
                  <a:txBody>
                    <a:bodyPr/>
                    <a:lstStyle/>
                    <a:p>
                      <a:pPr algn="ctr"/>
                      <a:r>
                        <a:rPr lang="en-DE"/>
                        <a:t>5</a:t>
                      </a:r>
                    </a:p>
                  </a:txBody>
                  <a:tcPr anchor="ctr">
                    <a:lnL>
                      <a:noFill/>
                    </a:lnL>
                    <a:lnR>
                      <a:noFill/>
                    </a:lnR>
                    <a:lnT>
                      <a:noFill/>
                    </a:lnT>
                    <a:lnB>
                      <a:noFill/>
                    </a:lnB>
                    <a:solidFill>
                      <a:schemeClr val="accent2">
                        <a:lumMod val="20000"/>
                        <a:lumOff val="80000"/>
                      </a:schemeClr>
                    </a:solidFill>
                  </a:tcPr>
                </a:tc>
                <a:tc>
                  <a:txBody>
                    <a:bodyPr/>
                    <a:lstStyle/>
                    <a:p>
                      <a:pPr algn="ctr"/>
                      <a:r>
                        <a:rPr lang="en-DE"/>
                        <a:t>18</a:t>
                      </a:r>
                    </a:p>
                  </a:txBody>
                  <a:tcPr anchor="ctr">
                    <a:lnL>
                      <a:noFill/>
                    </a:lnL>
                    <a:lnR>
                      <a:noFill/>
                    </a:lnR>
                    <a:lnT>
                      <a:noFill/>
                    </a:lnT>
                    <a:lnB>
                      <a:noFill/>
                    </a:lnB>
                    <a:solidFill>
                      <a:schemeClr val="accent2">
                        <a:lumMod val="20000"/>
                        <a:lumOff val="80000"/>
                      </a:schemeClr>
                    </a:solidFill>
                  </a:tcPr>
                </a:tc>
                <a:tc>
                  <a:txBody>
                    <a:bodyPr/>
                    <a:lstStyle/>
                    <a:p>
                      <a:pPr algn="ctr"/>
                      <a:r>
                        <a:rPr lang="en-GB"/>
                        <a:t>Y</a:t>
                      </a:r>
                    </a:p>
                  </a:txBody>
                  <a:tcPr anchor="ctr">
                    <a:lnL>
                      <a:noFill/>
                    </a:lnL>
                    <a:lnR>
                      <a:noFill/>
                    </a:lnR>
                    <a:lnT>
                      <a:noFill/>
                    </a:lnT>
                    <a:lnB>
                      <a:noFill/>
                    </a:lnB>
                    <a:solidFill>
                      <a:schemeClr val="accent2">
                        <a:lumMod val="20000"/>
                        <a:lumOff val="80000"/>
                      </a:schemeClr>
                    </a:solidFill>
                  </a:tcPr>
                </a:tc>
                <a:tc>
                  <a:txBody>
                    <a:bodyPr/>
                    <a:lstStyle/>
                    <a:p>
                      <a:pPr algn="ctr"/>
                      <a:r>
                        <a:rPr lang="en-GB"/>
                        <a:t>N</a:t>
                      </a:r>
                    </a:p>
                  </a:txBody>
                  <a:tcPr anchor="ctr">
                    <a:lnL>
                      <a:noFill/>
                    </a:lnL>
                    <a:lnR>
                      <a:noFill/>
                    </a:lnR>
                    <a:lnT>
                      <a:noFill/>
                    </a:lnT>
                    <a:lnB>
                      <a:noFill/>
                    </a:lnB>
                    <a:solidFill>
                      <a:schemeClr val="accent2">
                        <a:lumMod val="20000"/>
                        <a:lumOff val="80000"/>
                      </a:schemeClr>
                    </a:solidFill>
                  </a:tcPr>
                </a:tc>
                <a:tc>
                  <a:txBody>
                    <a:bodyPr/>
                    <a:lstStyle/>
                    <a:p>
                      <a:pPr algn="ctr"/>
                      <a:r>
                        <a:rPr lang="en-DE"/>
                        <a:t>10</a:t>
                      </a:r>
                    </a:p>
                  </a:txBody>
                  <a:tcPr anchor="ctr">
                    <a:lnL>
                      <a:noFill/>
                    </a:lnL>
                    <a:lnR>
                      <a:noFill/>
                    </a:lnR>
                    <a:lnT>
                      <a:noFill/>
                    </a:lnT>
                    <a:lnB>
                      <a:noFill/>
                    </a:lnB>
                    <a:solidFill>
                      <a:schemeClr val="accent2">
                        <a:lumMod val="20000"/>
                        <a:lumOff val="80000"/>
                      </a:schemeClr>
                    </a:solidFill>
                  </a:tcPr>
                </a:tc>
                <a:tc>
                  <a:txBody>
                    <a:bodyPr/>
                    <a:lstStyle/>
                    <a:p>
                      <a:pPr algn="ctr"/>
                      <a:r>
                        <a:rPr lang="en-DE" dirty="0"/>
                        <a:t>-40</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119037249"/>
                  </a:ext>
                </a:extLst>
              </a:tr>
            </a:tbl>
          </a:graphicData>
        </a:graphic>
      </p:graphicFrame>
      <p:cxnSp>
        <p:nvCxnSpPr>
          <p:cNvPr id="9" name="Straight Connector 8">
            <a:extLst>
              <a:ext uri="{FF2B5EF4-FFF2-40B4-BE49-F238E27FC236}">
                <a16:creationId xmlns:a16="http://schemas.microsoft.com/office/drawing/2014/main" id="{9A516A71-E485-E388-D474-F706D7DA9EF6}"/>
              </a:ext>
            </a:extLst>
          </p:cNvPr>
          <p:cNvCxnSpPr>
            <a:cxnSpLocks/>
          </p:cNvCxnSpPr>
          <p:nvPr/>
        </p:nvCxnSpPr>
        <p:spPr>
          <a:xfrm>
            <a:off x="6052462" y="754990"/>
            <a:ext cx="0" cy="61030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68BB744-7385-4C46-C4EC-10189C85960D}"/>
              </a:ext>
            </a:extLst>
          </p:cNvPr>
          <p:cNvSpPr txBox="1"/>
          <p:nvPr/>
        </p:nvSpPr>
        <p:spPr>
          <a:xfrm>
            <a:off x="6052461" y="5779843"/>
            <a:ext cx="6204712" cy="369332"/>
          </a:xfrm>
          <a:prstGeom prst="rect">
            <a:avLst/>
          </a:prstGeom>
          <a:noFill/>
        </p:spPr>
        <p:txBody>
          <a:bodyPr wrap="none" rtlCol="0">
            <a:spAutoFit/>
          </a:bodyPr>
          <a:lstStyle/>
          <a:p>
            <a:r>
              <a:rPr lang="en-US" dirty="0"/>
              <a:t>The performance is good on some labels but not good on others </a:t>
            </a:r>
          </a:p>
        </p:txBody>
      </p:sp>
      <p:sp>
        <p:nvSpPr>
          <p:cNvPr id="13" name="Slide Number Placeholder 12">
            <a:extLst>
              <a:ext uri="{FF2B5EF4-FFF2-40B4-BE49-F238E27FC236}">
                <a16:creationId xmlns:a16="http://schemas.microsoft.com/office/drawing/2014/main" id="{B2D17F59-7B12-18D1-7F23-25FC64097DD2}"/>
              </a:ext>
            </a:extLst>
          </p:cNvPr>
          <p:cNvSpPr>
            <a:spLocks noGrp="1"/>
          </p:cNvSpPr>
          <p:nvPr>
            <p:ph type="sldNum" sz="quarter" idx="12"/>
          </p:nvPr>
        </p:nvSpPr>
        <p:spPr/>
        <p:txBody>
          <a:bodyPr/>
          <a:lstStyle/>
          <a:p>
            <a:fld id="{EE9875E1-63D7-DA4F-8F55-84CCD09F122C}" type="slidenum">
              <a:rPr lang="en-US" smtClean="0"/>
              <a:t>11</a:t>
            </a:fld>
            <a:endParaRPr lang="en-US"/>
          </a:p>
        </p:txBody>
      </p:sp>
    </p:spTree>
    <p:extLst>
      <p:ext uri="{BB962C8B-B14F-4D97-AF65-F5344CB8AC3E}">
        <p14:creationId xmlns:p14="http://schemas.microsoft.com/office/powerpoint/2010/main" val="3132149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E98D1C1-AA4B-7A98-15AA-CB231F5F347F}"/>
              </a:ext>
            </a:extLst>
          </p:cNvPr>
          <p:cNvSpPr txBox="1">
            <a:spLocks/>
          </p:cNvSpPr>
          <p:nvPr/>
        </p:nvSpPr>
        <p:spPr>
          <a:xfrm>
            <a:off x="3140533" y="225609"/>
            <a:ext cx="5823857" cy="932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chemeClr val="accent6">
                    <a:lumMod val="50000"/>
                  </a:schemeClr>
                </a:solidFill>
              </a:rPr>
              <a:t>Let’s construct decision trees 1</a:t>
            </a:r>
          </a:p>
        </p:txBody>
      </p:sp>
      <p:graphicFrame>
        <p:nvGraphicFramePr>
          <p:cNvPr id="6" name="Table 5">
            <a:extLst>
              <a:ext uri="{FF2B5EF4-FFF2-40B4-BE49-F238E27FC236}">
                <a16:creationId xmlns:a16="http://schemas.microsoft.com/office/drawing/2014/main" id="{35323085-D805-3796-F838-591559491FE5}"/>
              </a:ext>
            </a:extLst>
          </p:cNvPr>
          <p:cNvGraphicFramePr>
            <a:graphicFrameLocks noGrp="1"/>
          </p:cNvGraphicFramePr>
          <p:nvPr>
            <p:extLst>
              <p:ext uri="{D42A27DB-BD31-4B8C-83A1-F6EECF244321}">
                <p14:modId xmlns:p14="http://schemas.microsoft.com/office/powerpoint/2010/main" val="4152075873"/>
              </p:ext>
            </p:extLst>
          </p:nvPr>
        </p:nvGraphicFramePr>
        <p:xfrm>
          <a:off x="377372" y="3629002"/>
          <a:ext cx="10515603" cy="2834640"/>
        </p:xfrm>
        <a:graphic>
          <a:graphicData uri="http://schemas.openxmlformats.org/drawingml/2006/table">
            <a:tbl>
              <a:tblPr/>
              <a:tblGrid>
                <a:gridCol w="1502229">
                  <a:extLst>
                    <a:ext uri="{9D8B030D-6E8A-4147-A177-3AD203B41FA5}">
                      <a16:colId xmlns:a16="http://schemas.microsoft.com/office/drawing/2014/main" val="4266083032"/>
                    </a:ext>
                  </a:extLst>
                </a:gridCol>
                <a:gridCol w="1502229">
                  <a:extLst>
                    <a:ext uri="{9D8B030D-6E8A-4147-A177-3AD203B41FA5}">
                      <a16:colId xmlns:a16="http://schemas.microsoft.com/office/drawing/2014/main" val="795922760"/>
                    </a:ext>
                  </a:extLst>
                </a:gridCol>
                <a:gridCol w="1502229">
                  <a:extLst>
                    <a:ext uri="{9D8B030D-6E8A-4147-A177-3AD203B41FA5}">
                      <a16:colId xmlns:a16="http://schemas.microsoft.com/office/drawing/2014/main" val="848973564"/>
                    </a:ext>
                  </a:extLst>
                </a:gridCol>
                <a:gridCol w="1502229">
                  <a:extLst>
                    <a:ext uri="{9D8B030D-6E8A-4147-A177-3AD203B41FA5}">
                      <a16:colId xmlns:a16="http://schemas.microsoft.com/office/drawing/2014/main" val="1118269608"/>
                    </a:ext>
                  </a:extLst>
                </a:gridCol>
                <a:gridCol w="1502229">
                  <a:extLst>
                    <a:ext uri="{9D8B030D-6E8A-4147-A177-3AD203B41FA5}">
                      <a16:colId xmlns:a16="http://schemas.microsoft.com/office/drawing/2014/main" val="2439364543"/>
                    </a:ext>
                  </a:extLst>
                </a:gridCol>
                <a:gridCol w="1502229">
                  <a:extLst>
                    <a:ext uri="{9D8B030D-6E8A-4147-A177-3AD203B41FA5}">
                      <a16:colId xmlns:a16="http://schemas.microsoft.com/office/drawing/2014/main" val="3387576414"/>
                    </a:ext>
                  </a:extLst>
                </a:gridCol>
                <a:gridCol w="1502229">
                  <a:extLst>
                    <a:ext uri="{9D8B030D-6E8A-4147-A177-3AD203B41FA5}">
                      <a16:colId xmlns:a16="http://schemas.microsoft.com/office/drawing/2014/main" val="339984752"/>
                    </a:ext>
                  </a:extLst>
                </a:gridCol>
              </a:tblGrid>
              <a:tr h="640080">
                <a:tc>
                  <a:txBody>
                    <a:bodyPr/>
                    <a:lstStyle/>
                    <a:p>
                      <a:r>
                        <a:rPr lang="en-GB" sz="1800"/>
                        <a:t>Instance</a:t>
                      </a:r>
                    </a:p>
                  </a:txBody>
                  <a:tcPr anchor="ctr">
                    <a:lnL>
                      <a:noFill/>
                    </a:lnL>
                    <a:lnR>
                      <a:noFill/>
                    </a:lnR>
                    <a:lnT>
                      <a:noFill/>
                    </a:lnT>
                    <a:lnB>
                      <a:noFill/>
                    </a:lnB>
                    <a:solidFill>
                      <a:schemeClr val="accent2">
                        <a:lumMod val="20000"/>
                        <a:lumOff val="80000"/>
                      </a:schemeClr>
                    </a:solidFill>
                  </a:tcPr>
                </a:tc>
                <a:tc>
                  <a:txBody>
                    <a:bodyPr/>
                    <a:lstStyle/>
                    <a:p>
                      <a:r>
                        <a:rPr lang="en-GB" sz="1800"/>
                        <a:t>Age</a:t>
                      </a:r>
                    </a:p>
                  </a:txBody>
                  <a:tcPr anchor="ctr">
                    <a:lnL>
                      <a:noFill/>
                    </a:lnL>
                    <a:lnR>
                      <a:noFill/>
                    </a:lnR>
                    <a:lnT>
                      <a:noFill/>
                    </a:lnT>
                    <a:lnB>
                      <a:noFill/>
                    </a:lnB>
                    <a:solidFill>
                      <a:schemeClr val="accent2">
                        <a:lumMod val="20000"/>
                        <a:lumOff val="80000"/>
                      </a:schemeClr>
                    </a:solidFill>
                  </a:tcPr>
                </a:tc>
                <a:tc>
                  <a:txBody>
                    <a:bodyPr/>
                    <a:lstStyle/>
                    <a:p>
                      <a:r>
                        <a:rPr lang="en-GB" sz="1800"/>
                        <a:t>Has job</a:t>
                      </a:r>
                    </a:p>
                  </a:txBody>
                  <a:tcPr anchor="ctr">
                    <a:lnL>
                      <a:noFill/>
                    </a:lnL>
                    <a:lnR>
                      <a:noFill/>
                    </a:lnR>
                    <a:lnT>
                      <a:noFill/>
                    </a:lnT>
                    <a:lnB>
                      <a:noFill/>
                    </a:lnB>
                    <a:solidFill>
                      <a:schemeClr val="accent2">
                        <a:lumMod val="20000"/>
                        <a:lumOff val="80000"/>
                      </a:schemeClr>
                    </a:solidFill>
                  </a:tcPr>
                </a:tc>
                <a:tc>
                  <a:txBody>
                    <a:bodyPr/>
                    <a:lstStyle/>
                    <a:p>
                      <a:r>
                        <a:rPr lang="en-GB" sz="1800"/>
                        <a:t>Owns house</a:t>
                      </a:r>
                    </a:p>
                  </a:txBody>
                  <a:tcPr anchor="ctr">
                    <a:lnL>
                      <a:noFill/>
                    </a:lnL>
                    <a:lnR>
                      <a:noFill/>
                    </a:lnR>
                    <a:lnT>
                      <a:noFill/>
                    </a:lnT>
                    <a:lnB>
                      <a:noFill/>
                    </a:lnB>
                    <a:solidFill>
                      <a:schemeClr val="accent2">
                        <a:lumMod val="20000"/>
                        <a:lumOff val="80000"/>
                      </a:schemeClr>
                    </a:solidFill>
                  </a:tcPr>
                </a:tc>
                <a:tc>
                  <a:txBody>
                    <a:bodyPr/>
                    <a:lstStyle/>
                    <a:p>
                      <a:r>
                        <a:rPr lang="en-GB" sz="1800"/>
                        <a:t>Income ($1000)</a:t>
                      </a:r>
                    </a:p>
                  </a:txBody>
                  <a:tcPr anchor="ctr">
                    <a:lnL>
                      <a:noFill/>
                    </a:lnL>
                    <a:lnR>
                      <a:noFill/>
                    </a:lnR>
                    <a:lnT>
                      <a:noFill/>
                    </a:lnT>
                    <a:lnB>
                      <a:noFill/>
                    </a:lnB>
                    <a:solidFill>
                      <a:schemeClr val="accent2">
                        <a:lumMod val="20000"/>
                        <a:lumOff val="80000"/>
                      </a:schemeClr>
                    </a:solidFill>
                  </a:tcPr>
                </a:tc>
                <a:tc>
                  <a:txBody>
                    <a:bodyPr/>
                    <a:lstStyle/>
                    <a:p>
                      <a:r>
                        <a:rPr lang="en-GB" sz="1800"/>
                        <a:t>Tree 0 Residuals</a:t>
                      </a:r>
                    </a:p>
                  </a:txBody>
                  <a:tcPr anchor="ctr">
                    <a:lnL>
                      <a:noFill/>
                    </a:lnL>
                    <a:lnR>
                      <a:noFill/>
                    </a:lnR>
                    <a:lnT>
                      <a:noFill/>
                    </a:lnT>
                    <a:lnB>
                      <a:noFill/>
                    </a:lnB>
                    <a:solidFill>
                      <a:schemeClr val="accent2">
                        <a:lumMod val="20000"/>
                        <a:lumOff val="80000"/>
                      </a:schemeClr>
                    </a:solidFill>
                  </a:tcPr>
                </a:tc>
                <a:tc>
                  <a:txBody>
                    <a:bodyPr/>
                    <a:lstStyle/>
                    <a:p>
                      <a:r>
                        <a:rPr lang="en-GB" sz="1800"/>
                        <a:t>Tree 1 Residuals</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243177787"/>
                  </a:ext>
                </a:extLst>
              </a:tr>
              <a:tr h="365760">
                <a:tc>
                  <a:txBody>
                    <a:bodyPr/>
                    <a:lstStyle/>
                    <a:p>
                      <a:r>
                        <a:rPr lang="en-DE" sz="1800"/>
                        <a:t>0</a:t>
                      </a:r>
                    </a:p>
                  </a:txBody>
                  <a:tcPr anchor="ctr">
                    <a:lnL>
                      <a:noFill/>
                    </a:lnL>
                    <a:lnR>
                      <a:noFill/>
                    </a:lnR>
                    <a:lnT>
                      <a:noFill/>
                    </a:lnT>
                    <a:lnB>
                      <a:noFill/>
                    </a:lnB>
                    <a:solidFill>
                      <a:schemeClr val="accent2">
                        <a:lumMod val="20000"/>
                        <a:lumOff val="80000"/>
                      </a:schemeClr>
                    </a:solidFill>
                  </a:tcPr>
                </a:tc>
                <a:tc>
                  <a:txBody>
                    <a:bodyPr/>
                    <a:lstStyle/>
                    <a:p>
                      <a:r>
                        <a:rPr lang="en-DE" sz="1800"/>
                        <a:t>12</a:t>
                      </a:r>
                    </a:p>
                  </a:txBody>
                  <a:tcPr anchor="ctr">
                    <a:lnL>
                      <a:noFill/>
                    </a:lnL>
                    <a:lnR>
                      <a:noFill/>
                    </a:lnR>
                    <a:lnT>
                      <a:noFill/>
                    </a:lnT>
                    <a:lnB>
                      <a:noFill/>
                    </a:lnB>
                    <a:solidFill>
                      <a:schemeClr val="accent2">
                        <a:lumMod val="20000"/>
                        <a:lumOff val="80000"/>
                      </a:schemeClr>
                    </a:solidFill>
                  </a:tcPr>
                </a:tc>
                <a:tc>
                  <a:txBody>
                    <a:bodyPr/>
                    <a:lstStyle/>
                    <a:p>
                      <a:r>
                        <a:rPr lang="en-GB" sz="1800"/>
                        <a:t>N</a:t>
                      </a:r>
                    </a:p>
                  </a:txBody>
                  <a:tcPr anchor="ctr">
                    <a:lnL>
                      <a:noFill/>
                    </a:lnL>
                    <a:lnR>
                      <a:noFill/>
                    </a:lnR>
                    <a:lnT>
                      <a:noFill/>
                    </a:lnT>
                    <a:lnB>
                      <a:noFill/>
                    </a:lnB>
                    <a:solidFill>
                      <a:schemeClr val="accent2">
                        <a:lumMod val="20000"/>
                        <a:lumOff val="80000"/>
                      </a:schemeClr>
                    </a:solidFill>
                  </a:tcPr>
                </a:tc>
                <a:tc>
                  <a:txBody>
                    <a:bodyPr/>
                    <a:lstStyle/>
                    <a:p>
                      <a:r>
                        <a:rPr lang="en-GB" sz="1800"/>
                        <a:t>N</a:t>
                      </a:r>
                    </a:p>
                  </a:txBody>
                  <a:tcPr anchor="ctr">
                    <a:lnL>
                      <a:noFill/>
                    </a:lnL>
                    <a:lnR>
                      <a:noFill/>
                    </a:lnR>
                    <a:lnT>
                      <a:noFill/>
                    </a:lnT>
                    <a:lnB>
                      <a:noFill/>
                    </a:lnB>
                    <a:solidFill>
                      <a:schemeClr val="accent2">
                        <a:lumMod val="20000"/>
                        <a:lumOff val="80000"/>
                      </a:schemeClr>
                    </a:solidFill>
                  </a:tcPr>
                </a:tc>
                <a:tc>
                  <a:txBody>
                    <a:bodyPr/>
                    <a:lstStyle/>
                    <a:p>
                      <a:r>
                        <a:rPr lang="en-DE" sz="1800"/>
                        <a:t>0</a:t>
                      </a:r>
                    </a:p>
                  </a:txBody>
                  <a:tcPr anchor="ctr">
                    <a:lnL>
                      <a:noFill/>
                    </a:lnL>
                    <a:lnR>
                      <a:noFill/>
                    </a:lnR>
                    <a:lnT>
                      <a:noFill/>
                    </a:lnT>
                    <a:lnB>
                      <a:noFill/>
                    </a:lnB>
                    <a:solidFill>
                      <a:schemeClr val="accent2">
                        <a:lumMod val="20000"/>
                        <a:lumOff val="80000"/>
                      </a:schemeClr>
                    </a:solidFill>
                  </a:tcPr>
                </a:tc>
                <a:tc>
                  <a:txBody>
                    <a:bodyPr/>
                    <a:lstStyle/>
                    <a:p>
                      <a:r>
                        <a:rPr lang="en-DE" sz="1800"/>
                        <a:t>-12.5</a:t>
                      </a:r>
                    </a:p>
                  </a:txBody>
                  <a:tcPr anchor="ctr">
                    <a:lnL>
                      <a:noFill/>
                    </a:lnL>
                    <a:lnR>
                      <a:noFill/>
                    </a:lnR>
                    <a:lnT>
                      <a:noFill/>
                    </a:lnT>
                    <a:lnB>
                      <a:noFill/>
                    </a:lnB>
                    <a:solidFill>
                      <a:schemeClr val="accent2">
                        <a:lumMod val="20000"/>
                        <a:lumOff val="80000"/>
                      </a:schemeClr>
                    </a:solidFill>
                  </a:tcPr>
                </a:tc>
                <a:tc>
                  <a:txBody>
                    <a:bodyPr/>
                    <a:lstStyle/>
                    <a:p>
                      <a:r>
                        <a:rPr lang="en-DE" sz="1800"/>
                        <a:t>5</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673043231"/>
                  </a:ext>
                </a:extLst>
              </a:tr>
              <a:tr h="365760">
                <a:tc>
                  <a:txBody>
                    <a:bodyPr/>
                    <a:lstStyle/>
                    <a:p>
                      <a:r>
                        <a:rPr lang="en-DE" sz="1800"/>
                        <a:t>1</a:t>
                      </a:r>
                    </a:p>
                  </a:txBody>
                  <a:tcPr anchor="ctr">
                    <a:lnL>
                      <a:noFill/>
                    </a:lnL>
                    <a:lnR>
                      <a:noFill/>
                    </a:lnR>
                    <a:lnT>
                      <a:noFill/>
                    </a:lnT>
                    <a:lnB>
                      <a:noFill/>
                    </a:lnB>
                    <a:solidFill>
                      <a:schemeClr val="accent2">
                        <a:lumMod val="20000"/>
                        <a:lumOff val="80000"/>
                      </a:schemeClr>
                    </a:solidFill>
                  </a:tcPr>
                </a:tc>
                <a:tc>
                  <a:txBody>
                    <a:bodyPr/>
                    <a:lstStyle/>
                    <a:p>
                      <a:r>
                        <a:rPr lang="en-DE" sz="1800"/>
                        <a:t>32</a:t>
                      </a:r>
                    </a:p>
                  </a:txBody>
                  <a:tcPr anchor="ctr">
                    <a:lnL>
                      <a:noFill/>
                    </a:lnL>
                    <a:lnR>
                      <a:noFill/>
                    </a:lnR>
                    <a:lnT>
                      <a:noFill/>
                    </a:lnT>
                    <a:lnB>
                      <a:noFill/>
                    </a:lnB>
                    <a:solidFill>
                      <a:schemeClr val="accent2">
                        <a:lumMod val="20000"/>
                        <a:lumOff val="80000"/>
                      </a:schemeClr>
                    </a:solidFill>
                  </a:tcPr>
                </a:tc>
                <a:tc>
                  <a:txBody>
                    <a:bodyPr/>
                    <a:lstStyle/>
                    <a:p>
                      <a:r>
                        <a:rPr lang="en-GB" sz="1800"/>
                        <a:t>Y</a:t>
                      </a:r>
                    </a:p>
                  </a:txBody>
                  <a:tcPr anchor="ctr">
                    <a:lnL>
                      <a:noFill/>
                    </a:lnL>
                    <a:lnR>
                      <a:noFill/>
                    </a:lnR>
                    <a:lnT>
                      <a:noFill/>
                    </a:lnT>
                    <a:lnB>
                      <a:noFill/>
                    </a:lnB>
                    <a:solidFill>
                      <a:schemeClr val="accent2">
                        <a:lumMod val="20000"/>
                        <a:lumOff val="80000"/>
                      </a:schemeClr>
                    </a:solidFill>
                  </a:tcPr>
                </a:tc>
                <a:tc>
                  <a:txBody>
                    <a:bodyPr/>
                    <a:lstStyle/>
                    <a:p>
                      <a:r>
                        <a:rPr lang="en-GB" sz="1800"/>
                        <a:t>Y</a:t>
                      </a:r>
                    </a:p>
                  </a:txBody>
                  <a:tcPr anchor="ctr">
                    <a:lnL>
                      <a:noFill/>
                    </a:lnL>
                    <a:lnR>
                      <a:noFill/>
                    </a:lnR>
                    <a:lnT>
                      <a:noFill/>
                    </a:lnT>
                    <a:lnB>
                      <a:noFill/>
                    </a:lnB>
                    <a:solidFill>
                      <a:schemeClr val="accent2">
                        <a:lumMod val="20000"/>
                        <a:lumOff val="80000"/>
                      </a:schemeClr>
                    </a:solidFill>
                  </a:tcPr>
                </a:tc>
                <a:tc>
                  <a:txBody>
                    <a:bodyPr/>
                    <a:lstStyle/>
                    <a:p>
                      <a:r>
                        <a:rPr lang="en-DE" sz="1800"/>
                        <a:t>90</a:t>
                      </a:r>
                    </a:p>
                  </a:txBody>
                  <a:tcPr anchor="ctr">
                    <a:lnL>
                      <a:noFill/>
                    </a:lnL>
                    <a:lnR>
                      <a:noFill/>
                    </a:lnR>
                    <a:lnT>
                      <a:noFill/>
                    </a:lnT>
                    <a:lnB>
                      <a:noFill/>
                    </a:lnB>
                    <a:solidFill>
                      <a:schemeClr val="accent2">
                        <a:lumMod val="20000"/>
                        <a:lumOff val="80000"/>
                      </a:schemeClr>
                    </a:solidFill>
                  </a:tcPr>
                </a:tc>
                <a:tc>
                  <a:txBody>
                    <a:bodyPr/>
                    <a:lstStyle/>
                    <a:p>
                      <a:r>
                        <a:rPr lang="en-DE" sz="1800"/>
                        <a:t>40</a:t>
                      </a:r>
                    </a:p>
                  </a:txBody>
                  <a:tcPr anchor="ctr">
                    <a:lnL>
                      <a:noFill/>
                    </a:lnL>
                    <a:lnR>
                      <a:noFill/>
                    </a:lnR>
                    <a:lnT>
                      <a:noFill/>
                    </a:lnT>
                    <a:lnB>
                      <a:noFill/>
                    </a:lnB>
                    <a:solidFill>
                      <a:schemeClr val="accent2">
                        <a:lumMod val="20000"/>
                        <a:lumOff val="80000"/>
                      </a:schemeClr>
                    </a:solidFill>
                  </a:tcPr>
                </a:tc>
                <a:tc>
                  <a:txBody>
                    <a:bodyPr/>
                    <a:lstStyle/>
                    <a:p>
                      <a:r>
                        <a:rPr lang="en-DE" sz="1800"/>
                        <a:t>22.5</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45084486"/>
                  </a:ext>
                </a:extLst>
              </a:tr>
              <a:tr h="365760">
                <a:tc>
                  <a:txBody>
                    <a:bodyPr/>
                    <a:lstStyle/>
                    <a:p>
                      <a:r>
                        <a:rPr lang="en-DE" sz="1800"/>
                        <a:t>2</a:t>
                      </a:r>
                    </a:p>
                  </a:txBody>
                  <a:tcPr anchor="ctr">
                    <a:lnL>
                      <a:noFill/>
                    </a:lnL>
                    <a:lnR>
                      <a:noFill/>
                    </a:lnR>
                    <a:lnT>
                      <a:noFill/>
                    </a:lnT>
                    <a:lnB>
                      <a:noFill/>
                    </a:lnB>
                    <a:solidFill>
                      <a:schemeClr val="accent2">
                        <a:lumMod val="20000"/>
                        <a:lumOff val="80000"/>
                      </a:schemeClr>
                    </a:solidFill>
                  </a:tcPr>
                </a:tc>
                <a:tc>
                  <a:txBody>
                    <a:bodyPr/>
                    <a:lstStyle/>
                    <a:p>
                      <a:r>
                        <a:rPr lang="en-DE" sz="1800"/>
                        <a:t>25</a:t>
                      </a:r>
                    </a:p>
                  </a:txBody>
                  <a:tcPr anchor="ctr">
                    <a:lnL>
                      <a:noFill/>
                    </a:lnL>
                    <a:lnR>
                      <a:noFill/>
                    </a:lnR>
                    <a:lnT>
                      <a:noFill/>
                    </a:lnT>
                    <a:lnB>
                      <a:noFill/>
                    </a:lnB>
                    <a:solidFill>
                      <a:schemeClr val="accent2">
                        <a:lumMod val="20000"/>
                        <a:lumOff val="80000"/>
                      </a:schemeClr>
                    </a:solidFill>
                  </a:tcPr>
                </a:tc>
                <a:tc>
                  <a:txBody>
                    <a:bodyPr/>
                    <a:lstStyle/>
                    <a:p>
                      <a:r>
                        <a:rPr lang="en-GB" sz="1800"/>
                        <a:t>Y</a:t>
                      </a:r>
                    </a:p>
                  </a:txBody>
                  <a:tcPr anchor="ctr">
                    <a:lnL>
                      <a:noFill/>
                    </a:lnL>
                    <a:lnR>
                      <a:noFill/>
                    </a:lnR>
                    <a:lnT>
                      <a:noFill/>
                    </a:lnT>
                    <a:lnB>
                      <a:noFill/>
                    </a:lnB>
                    <a:solidFill>
                      <a:schemeClr val="accent2">
                        <a:lumMod val="20000"/>
                        <a:lumOff val="80000"/>
                      </a:schemeClr>
                    </a:solidFill>
                  </a:tcPr>
                </a:tc>
                <a:tc>
                  <a:txBody>
                    <a:bodyPr/>
                    <a:lstStyle/>
                    <a:p>
                      <a:r>
                        <a:rPr lang="en-GB" sz="1800"/>
                        <a:t>Y</a:t>
                      </a:r>
                    </a:p>
                  </a:txBody>
                  <a:tcPr anchor="ctr">
                    <a:lnL>
                      <a:noFill/>
                    </a:lnL>
                    <a:lnR>
                      <a:noFill/>
                    </a:lnR>
                    <a:lnT>
                      <a:noFill/>
                    </a:lnT>
                    <a:lnB>
                      <a:noFill/>
                    </a:lnB>
                    <a:solidFill>
                      <a:schemeClr val="accent2">
                        <a:lumMod val="20000"/>
                        <a:lumOff val="80000"/>
                      </a:schemeClr>
                    </a:solidFill>
                  </a:tcPr>
                </a:tc>
                <a:tc>
                  <a:txBody>
                    <a:bodyPr/>
                    <a:lstStyle/>
                    <a:p>
                      <a:r>
                        <a:rPr lang="en-DE" sz="1800"/>
                        <a:t>50</a:t>
                      </a:r>
                    </a:p>
                  </a:txBody>
                  <a:tcPr anchor="ctr">
                    <a:lnL>
                      <a:noFill/>
                    </a:lnL>
                    <a:lnR>
                      <a:noFill/>
                    </a:lnR>
                    <a:lnT>
                      <a:noFill/>
                    </a:lnT>
                    <a:lnB>
                      <a:noFill/>
                    </a:lnB>
                    <a:solidFill>
                      <a:schemeClr val="accent2">
                        <a:lumMod val="20000"/>
                        <a:lumOff val="80000"/>
                      </a:schemeClr>
                    </a:solidFill>
                  </a:tcPr>
                </a:tc>
                <a:tc>
                  <a:txBody>
                    <a:bodyPr/>
                    <a:lstStyle/>
                    <a:p>
                      <a:r>
                        <a:rPr lang="en-DE" sz="1800" dirty="0"/>
                        <a:t>0</a:t>
                      </a:r>
                    </a:p>
                  </a:txBody>
                  <a:tcPr anchor="ctr">
                    <a:lnL>
                      <a:noFill/>
                    </a:lnL>
                    <a:lnR>
                      <a:noFill/>
                    </a:lnR>
                    <a:lnT>
                      <a:noFill/>
                    </a:lnT>
                    <a:lnB>
                      <a:noFill/>
                    </a:lnB>
                    <a:solidFill>
                      <a:schemeClr val="accent2">
                        <a:lumMod val="20000"/>
                        <a:lumOff val="80000"/>
                      </a:schemeClr>
                    </a:solidFill>
                  </a:tcPr>
                </a:tc>
                <a:tc>
                  <a:txBody>
                    <a:bodyPr/>
                    <a:lstStyle/>
                    <a:p>
                      <a:r>
                        <a:rPr lang="en-DE" sz="1800"/>
                        <a:t>17.5</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112300763"/>
                  </a:ext>
                </a:extLst>
              </a:tr>
              <a:tr h="365760">
                <a:tc>
                  <a:txBody>
                    <a:bodyPr/>
                    <a:lstStyle/>
                    <a:p>
                      <a:r>
                        <a:rPr lang="en-DE" sz="1800"/>
                        <a:t>3</a:t>
                      </a:r>
                    </a:p>
                  </a:txBody>
                  <a:tcPr anchor="ctr">
                    <a:lnL>
                      <a:noFill/>
                    </a:lnL>
                    <a:lnR>
                      <a:noFill/>
                    </a:lnR>
                    <a:lnT>
                      <a:noFill/>
                    </a:lnT>
                    <a:lnB>
                      <a:noFill/>
                    </a:lnB>
                    <a:solidFill>
                      <a:schemeClr val="accent2">
                        <a:lumMod val="20000"/>
                        <a:lumOff val="80000"/>
                      </a:schemeClr>
                    </a:solidFill>
                  </a:tcPr>
                </a:tc>
                <a:tc>
                  <a:txBody>
                    <a:bodyPr/>
                    <a:lstStyle/>
                    <a:p>
                      <a:r>
                        <a:rPr lang="en-DE" sz="1800"/>
                        <a:t>48</a:t>
                      </a:r>
                    </a:p>
                  </a:txBody>
                  <a:tcPr anchor="ctr">
                    <a:lnL>
                      <a:noFill/>
                    </a:lnL>
                    <a:lnR>
                      <a:noFill/>
                    </a:lnR>
                    <a:lnT>
                      <a:noFill/>
                    </a:lnT>
                    <a:lnB>
                      <a:noFill/>
                    </a:lnB>
                    <a:solidFill>
                      <a:schemeClr val="accent2">
                        <a:lumMod val="20000"/>
                        <a:lumOff val="80000"/>
                      </a:schemeClr>
                    </a:solidFill>
                  </a:tcPr>
                </a:tc>
                <a:tc>
                  <a:txBody>
                    <a:bodyPr/>
                    <a:lstStyle/>
                    <a:p>
                      <a:r>
                        <a:rPr lang="en-GB" sz="1800"/>
                        <a:t>N</a:t>
                      </a:r>
                    </a:p>
                  </a:txBody>
                  <a:tcPr anchor="ctr">
                    <a:lnL>
                      <a:noFill/>
                    </a:lnL>
                    <a:lnR>
                      <a:noFill/>
                    </a:lnR>
                    <a:lnT>
                      <a:noFill/>
                    </a:lnT>
                    <a:lnB>
                      <a:noFill/>
                    </a:lnB>
                    <a:solidFill>
                      <a:schemeClr val="accent2">
                        <a:lumMod val="20000"/>
                        <a:lumOff val="80000"/>
                      </a:schemeClr>
                    </a:solidFill>
                  </a:tcPr>
                </a:tc>
                <a:tc>
                  <a:txBody>
                    <a:bodyPr/>
                    <a:lstStyle/>
                    <a:p>
                      <a:r>
                        <a:rPr lang="en-GB" sz="1800"/>
                        <a:t>N</a:t>
                      </a:r>
                    </a:p>
                  </a:txBody>
                  <a:tcPr anchor="ctr">
                    <a:lnL>
                      <a:noFill/>
                    </a:lnL>
                    <a:lnR>
                      <a:noFill/>
                    </a:lnR>
                    <a:lnT>
                      <a:noFill/>
                    </a:lnT>
                    <a:lnB>
                      <a:noFill/>
                    </a:lnB>
                    <a:solidFill>
                      <a:schemeClr val="accent2">
                        <a:lumMod val="20000"/>
                        <a:lumOff val="80000"/>
                      </a:schemeClr>
                    </a:solidFill>
                  </a:tcPr>
                </a:tc>
                <a:tc>
                  <a:txBody>
                    <a:bodyPr/>
                    <a:lstStyle/>
                    <a:p>
                      <a:r>
                        <a:rPr lang="en-DE" sz="1800"/>
                        <a:t>25</a:t>
                      </a:r>
                    </a:p>
                  </a:txBody>
                  <a:tcPr anchor="ctr">
                    <a:lnL>
                      <a:noFill/>
                    </a:lnL>
                    <a:lnR>
                      <a:noFill/>
                    </a:lnR>
                    <a:lnT>
                      <a:noFill/>
                    </a:lnT>
                    <a:lnB>
                      <a:noFill/>
                    </a:lnB>
                    <a:solidFill>
                      <a:schemeClr val="accent2">
                        <a:lumMod val="20000"/>
                        <a:lumOff val="80000"/>
                      </a:schemeClr>
                    </a:solidFill>
                  </a:tcPr>
                </a:tc>
                <a:tc>
                  <a:txBody>
                    <a:bodyPr/>
                    <a:lstStyle/>
                    <a:p>
                      <a:r>
                        <a:rPr lang="en-DE" sz="1800"/>
                        <a:t>12.5</a:t>
                      </a:r>
                    </a:p>
                  </a:txBody>
                  <a:tcPr anchor="ctr">
                    <a:lnL>
                      <a:noFill/>
                    </a:lnL>
                    <a:lnR>
                      <a:noFill/>
                    </a:lnR>
                    <a:lnT>
                      <a:noFill/>
                    </a:lnT>
                    <a:lnB>
                      <a:noFill/>
                    </a:lnB>
                    <a:solidFill>
                      <a:schemeClr val="accent2">
                        <a:lumMod val="20000"/>
                        <a:lumOff val="80000"/>
                      </a:schemeClr>
                    </a:solidFill>
                  </a:tcPr>
                </a:tc>
                <a:tc>
                  <a:txBody>
                    <a:bodyPr/>
                    <a:lstStyle/>
                    <a:p>
                      <a:r>
                        <a:rPr lang="en-DE" sz="1800"/>
                        <a:t>-5</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095379901"/>
                  </a:ext>
                </a:extLst>
              </a:tr>
              <a:tr h="365760">
                <a:tc>
                  <a:txBody>
                    <a:bodyPr/>
                    <a:lstStyle/>
                    <a:p>
                      <a:r>
                        <a:rPr lang="en-DE" sz="1800"/>
                        <a:t>4</a:t>
                      </a:r>
                    </a:p>
                  </a:txBody>
                  <a:tcPr anchor="ctr">
                    <a:lnL>
                      <a:noFill/>
                    </a:lnL>
                    <a:lnR>
                      <a:noFill/>
                    </a:lnR>
                    <a:lnT>
                      <a:noFill/>
                    </a:lnT>
                    <a:lnB>
                      <a:noFill/>
                    </a:lnB>
                    <a:solidFill>
                      <a:schemeClr val="accent2">
                        <a:lumMod val="20000"/>
                        <a:lumOff val="80000"/>
                      </a:schemeClr>
                    </a:solidFill>
                  </a:tcPr>
                </a:tc>
                <a:tc>
                  <a:txBody>
                    <a:bodyPr/>
                    <a:lstStyle/>
                    <a:p>
                      <a:r>
                        <a:rPr lang="en-DE" sz="1800"/>
                        <a:t>67</a:t>
                      </a:r>
                    </a:p>
                  </a:txBody>
                  <a:tcPr anchor="ctr">
                    <a:lnL>
                      <a:noFill/>
                    </a:lnL>
                    <a:lnR>
                      <a:noFill/>
                    </a:lnR>
                    <a:lnT>
                      <a:noFill/>
                    </a:lnT>
                    <a:lnB>
                      <a:noFill/>
                    </a:lnB>
                    <a:solidFill>
                      <a:schemeClr val="accent2">
                        <a:lumMod val="20000"/>
                        <a:lumOff val="80000"/>
                      </a:schemeClr>
                    </a:solidFill>
                  </a:tcPr>
                </a:tc>
                <a:tc>
                  <a:txBody>
                    <a:bodyPr/>
                    <a:lstStyle/>
                    <a:p>
                      <a:r>
                        <a:rPr lang="en-GB" sz="1800"/>
                        <a:t>N</a:t>
                      </a:r>
                    </a:p>
                  </a:txBody>
                  <a:tcPr anchor="ctr">
                    <a:lnL>
                      <a:noFill/>
                    </a:lnL>
                    <a:lnR>
                      <a:noFill/>
                    </a:lnR>
                    <a:lnT>
                      <a:noFill/>
                    </a:lnT>
                    <a:lnB>
                      <a:noFill/>
                    </a:lnB>
                    <a:solidFill>
                      <a:schemeClr val="accent2">
                        <a:lumMod val="20000"/>
                        <a:lumOff val="80000"/>
                      </a:schemeClr>
                    </a:solidFill>
                  </a:tcPr>
                </a:tc>
                <a:tc>
                  <a:txBody>
                    <a:bodyPr/>
                    <a:lstStyle/>
                    <a:p>
                      <a:r>
                        <a:rPr lang="en-GB" sz="1800"/>
                        <a:t>Y</a:t>
                      </a:r>
                    </a:p>
                  </a:txBody>
                  <a:tcPr anchor="ctr">
                    <a:lnL>
                      <a:noFill/>
                    </a:lnL>
                    <a:lnR>
                      <a:noFill/>
                    </a:lnR>
                    <a:lnT>
                      <a:noFill/>
                    </a:lnT>
                    <a:lnB>
                      <a:noFill/>
                    </a:lnB>
                    <a:solidFill>
                      <a:schemeClr val="accent2">
                        <a:lumMod val="20000"/>
                        <a:lumOff val="80000"/>
                      </a:schemeClr>
                    </a:solidFill>
                  </a:tcPr>
                </a:tc>
                <a:tc>
                  <a:txBody>
                    <a:bodyPr/>
                    <a:lstStyle/>
                    <a:p>
                      <a:r>
                        <a:rPr lang="en-DE" sz="1800"/>
                        <a:t>35</a:t>
                      </a:r>
                    </a:p>
                  </a:txBody>
                  <a:tcPr anchor="ctr">
                    <a:lnL>
                      <a:noFill/>
                    </a:lnL>
                    <a:lnR>
                      <a:noFill/>
                    </a:lnR>
                    <a:lnT>
                      <a:noFill/>
                    </a:lnT>
                    <a:lnB>
                      <a:noFill/>
                    </a:lnB>
                    <a:solidFill>
                      <a:schemeClr val="accent2">
                        <a:lumMod val="20000"/>
                        <a:lumOff val="80000"/>
                      </a:schemeClr>
                    </a:solidFill>
                  </a:tcPr>
                </a:tc>
                <a:tc>
                  <a:txBody>
                    <a:bodyPr/>
                    <a:lstStyle/>
                    <a:p>
                      <a:r>
                        <a:rPr lang="en-DE" sz="1800"/>
                        <a:t>0</a:t>
                      </a:r>
                    </a:p>
                  </a:txBody>
                  <a:tcPr anchor="ctr">
                    <a:lnL>
                      <a:noFill/>
                    </a:lnL>
                    <a:lnR>
                      <a:noFill/>
                    </a:lnR>
                    <a:lnT>
                      <a:noFill/>
                    </a:lnT>
                    <a:lnB>
                      <a:noFill/>
                    </a:lnB>
                    <a:solidFill>
                      <a:schemeClr val="accent2">
                        <a:lumMod val="20000"/>
                        <a:lumOff val="80000"/>
                      </a:schemeClr>
                    </a:solidFill>
                  </a:tcPr>
                </a:tc>
                <a:tc>
                  <a:txBody>
                    <a:bodyPr/>
                    <a:lstStyle/>
                    <a:p>
                      <a:r>
                        <a:rPr lang="en-DE" sz="1800"/>
                        <a:t>-17.5</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88618072"/>
                  </a:ext>
                </a:extLst>
              </a:tr>
              <a:tr h="365760">
                <a:tc>
                  <a:txBody>
                    <a:bodyPr/>
                    <a:lstStyle/>
                    <a:p>
                      <a:r>
                        <a:rPr lang="en-DE" sz="1800"/>
                        <a:t>5</a:t>
                      </a:r>
                    </a:p>
                  </a:txBody>
                  <a:tcPr anchor="ctr">
                    <a:lnL>
                      <a:noFill/>
                    </a:lnL>
                    <a:lnR>
                      <a:noFill/>
                    </a:lnR>
                    <a:lnT>
                      <a:noFill/>
                    </a:lnT>
                    <a:lnB>
                      <a:noFill/>
                    </a:lnB>
                    <a:solidFill>
                      <a:schemeClr val="accent2">
                        <a:lumMod val="20000"/>
                        <a:lumOff val="80000"/>
                      </a:schemeClr>
                    </a:solidFill>
                  </a:tcPr>
                </a:tc>
                <a:tc>
                  <a:txBody>
                    <a:bodyPr/>
                    <a:lstStyle/>
                    <a:p>
                      <a:r>
                        <a:rPr lang="en-DE" sz="1800"/>
                        <a:t>18</a:t>
                      </a:r>
                    </a:p>
                  </a:txBody>
                  <a:tcPr anchor="ctr">
                    <a:lnL>
                      <a:noFill/>
                    </a:lnL>
                    <a:lnR>
                      <a:noFill/>
                    </a:lnR>
                    <a:lnT>
                      <a:noFill/>
                    </a:lnT>
                    <a:lnB>
                      <a:noFill/>
                    </a:lnB>
                    <a:solidFill>
                      <a:schemeClr val="accent2">
                        <a:lumMod val="20000"/>
                        <a:lumOff val="80000"/>
                      </a:schemeClr>
                    </a:solidFill>
                  </a:tcPr>
                </a:tc>
                <a:tc>
                  <a:txBody>
                    <a:bodyPr/>
                    <a:lstStyle/>
                    <a:p>
                      <a:r>
                        <a:rPr lang="en-GB" sz="1800"/>
                        <a:t>Y</a:t>
                      </a:r>
                    </a:p>
                  </a:txBody>
                  <a:tcPr anchor="ctr">
                    <a:lnL>
                      <a:noFill/>
                    </a:lnL>
                    <a:lnR>
                      <a:noFill/>
                    </a:lnR>
                    <a:lnT>
                      <a:noFill/>
                    </a:lnT>
                    <a:lnB>
                      <a:noFill/>
                    </a:lnB>
                    <a:solidFill>
                      <a:schemeClr val="accent2">
                        <a:lumMod val="20000"/>
                        <a:lumOff val="80000"/>
                      </a:schemeClr>
                    </a:solidFill>
                  </a:tcPr>
                </a:tc>
                <a:tc>
                  <a:txBody>
                    <a:bodyPr/>
                    <a:lstStyle/>
                    <a:p>
                      <a:r>
                        <a:rPr lang="en-GB" sz="1800"/>
                        <a:t>N</a:t>
                      </a:r>
                    </a:p>
                  </a:txBody>
                  <a:tcPr anchor="ctr">
                    <a:lnL>
                      <a:noFill/>
                    </a:lnL>
                    <a:lnR>
                      <a:noFill/>
                    </a:lnR>
                    <a:lnT>
                      <a:noFill/>
                    </a:lnT>
                    <a:lnB>
                      <a:noFill/>
                    </a:lnB>
                    <a:solidFill>
                      <a:schemeClr val="accent2">
                        <a:lumMod val="20000"/>
                        <a:lumOff val="80000"/>
                      </a:schemeClr>
                    </a:solidFill>
                  </a:tcPr>
                </a:tc>
                <a:tc>
                  <a:txBody>
                    <a:bodyPr/>
                    <a:lstStyle/>
                    <a:p>
                      <a:r>
                        <a:rPr lang="en-DE" sz="1800"/>
                        <a:t>10</a:t>
                      </a:r>
                    </a:p>
                  </a:txBody>
                  <a:tcPr anchor="ctr">
                    <a:lnL>
                      <a:noFill/>
                    </a:lnL>
                    <a:lnR>
                      <a:noFill/>
                    </a:lnR>
                    <a:lnT>
                      <a:noFill/>
                    </a:lnT>
                    <a:lnB>
                      <a:noFill/>
                    </a:lnB>
                    <a:solidFill>
                      <a:schemeClr val="accent2">
                        <a:lumMod val="20000"/>
                        <a:lumOff val="80000"/>
                      </a:schemeClr>
                    </a:solidFill>
                  </a:tcPr>
                </a:tc>
                <a:tc>
                  <a:txBody>
                    <a:bodyPr/>
                    <a:lstStyle/>
                    <a:p>
                      <a:r>
                        <a:rPr lang="en-DE" sz="1800"/>
                        <a:t>-40</a:t>
                      </a:r>
                    </a:p>
                  </a:txBody>
                  <a:tcPr anchor="ctr">
                    <a:lnL>
                      <a:noFill/>
                    </a:lnL>
                    <a:lnR>
                      <a:noFill/>
                    </a:lnR>
                    <a:lnT>
                      <a:noFill/>
                    </a:lnT>
                    <a:lnB>
                      <a:noFill/>
                    </a:lnB>
                    <a:solidFill>
                      <a:schemeClr val="accent2">
                        <a:lumMod val="20000"/>
                        <a:lumOff val="80000"/>
                      </a:schemeClr>
                    </a:solidFill>
                  </a:tcPr>
                </a:tc>
                <a:tc>
                  <a:txBody>
                    <a:bodyPr/>
                    <a:lstStyle/>
                    <a:p>
                      <a:r>
                        <a:rPr lang="en-DE" sz="1800" dirty="0"/>
                        <a:t>-22.5</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043349769"/>
                  </a:ext>
                </a:extLst>
              </a:tr>
            </a:tbl>
          </a:graphicData>
        </a:graphic>
      </p:graphicFrame>
      <p:sp>
        <p:nvSpPr>
          <p:cNvPr id="7" name="TextBox 6">
            <a:extLst>
              <a:ext uri="{FF2B5EF4-FFF2-40B4-BE49-F238E27FC236}">
                <a16:creationId xmlns:a16="http://schemas.microsoft.com/office/drawing/2014/main" id="{DCA4524C-B0B1-9D67-6945-A1F58EDDB17D}"/>
              </a:ext>
            </a:extLst>
          </p:cNvPr>
          <p:cNvSpPr txBox="1"/>
          <p:nvPr/>
        </p:nvSpPr>
        <p:spPr>
          <a:xfrm>
            <a:off x="563330" y="1350228"/>
            <a:ext cx="5007436" cy="1200329"/>
          </a:xfrm>
          <a:prstGeom prst="rect">
            <a:avLst/>
          </a:prstGeom>
          <a:noFill/>
        </p:spPr>
        <p:txBody>
          <a:bodyPr wrap="square" rtlCol="0">
            <a:spAutoFit/>
          </a:bodyPr>
          <a:lstStyle/>
          <a:p>
            <a:pPr algn="just"/>
            <a:r>
              <a:rPr lang="en-GB" sz="2400" dirty="0"/>
              <a:t>Build another decision tree, but this time try to predict the residuals instead of the original labels. </a:t>
            </a:r>
            <a:endParaRPr lang="en-US" sz="2400" dirty="0"/>
          </a:p>
        </p:txBody>
      </p:sp>
      <p:pic>
        <p:nvPicPr>
          <p:cNvPr id="4098" name="Picture 2" descr="Figure 2. Decision tree 1.">
            <a:extLst>
              <a:ext uri="{FF2B5EF4-FFF2-40B4-BE49-F238E27FC236}">
                <a16:creationId xmlns:a16="http://schemas.microsoft.com/office/drawing/2014/main" id="{A6128352-4265-05D5-ACC3-850E168A2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9390" y="765198"/>
            <a:ext cx="3810000" cy="24638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439E6125-CE35-B4A5-49F1-F51255AC3809}"/>
              </a:ext>
            </a:extLst>
          </p:cNvPr>
          <p:cNvCxnSpPr>
            <a:cxnSpLocks/>
          </p:cNvCxnSpPr>
          <p:nvPr/>
        </p:nvCxnSpPr>
        <p:spPr>
          <a:xfrm>
            <a:off x="6052461" y="765198"/>
            <a:ext cx="0" cy="2663802"/>
          </a:xfrm>
          <a:prstGeom prst="line">
            <a:avLst/>
          </a:prstGeom>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AC3E33A5-ADD7-DAE0-99EA-1E9B04762F1B}"/>
              </a:ext>
            </a:extLst>
          </p:cNvPr>
          <p:cNvSpPr>
            <a:spLocks noGrp="1"/>
          </p:cNvSpPr>
          <p:nvPr>
            <p:ph type="sldNum" sz="quarter" idx="12"/>
          </p:nvPr>
        </p:nvSpPr>
        <p:spPr/>
        <p:txBody>
          <a:bodyPr/>
          <a:lstStyle/>
          <a:p>
            <a:fld id="{EE9875E1-63D7-DA4F-8F55-84CCD09F122C}" type="slidenum">
              <a:rPr lang="en-US" smtClean="0"/>
              <a:t>12</a:t>
            </a:fld>
            <a:endParaRPr lang="en-US"/>
          </a:p>
        </p:txBody>
      </p:sp>
    </p:spTree>
    <p:extLst>
      <p:ext uri="{BB962C8B-B14F-4D97-AF65-F5344CB8AC3E}">
        <p14:creationId xmlns:p14="http://schemas.microsoft.com/office/powerpoint/2010/main" val="3310695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D02A06-5E7F-6ED5-743B-170C027A8D32}"/>
              </a:ext>
            </a:extLst>
          </p:cNvPr>
          <p:cNvSpPr txBox="1"/>
          <p:nvPr/>
        </p:nvSpPr>
        <p:spPr>
          <a:xfrm>
            <a:off x="549404" y="1588162"/>
            <a:ext cx="3198348" cy="923330"/>
          </a:xfrm>
          <a:prstGeom prst="rect">
            <a:avLst/>
          </a:prstGeom>
          <a:noFill/>
        </p:spPr>
        <p:txBody>
          <a:bodyPr wrap="square" rtlCol="0">
            <a:spAutoFit/>
          </a:bodyPr>
          <a:lstStyle/>
          <a:p>
            <a:r>
              <a:rPr lang="en-US" dirty="0"/>
              <a:t>Looking at the sum of squared errors for the extended model. (SSE)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FC83FD-B6DA-CB12-6B2A-F0269782DEEA}"/>
                  </a:ext>
                </a:extLst>
              </p:cNvPr>
              <p:cNvSpPr txBox="1"/>
              <p:nvPr/>
            </p:nvSpPr>
            <p:spPr>
              <a:xfrm>
                <a:off x="549404" y="2932569"/>
                <a:ext cx="2925288" cy="683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𝑆𝑆𝐸</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e>
                              </m:d>
                            </m:e>
                            <m:sup>
                              <m:r>
                                <a:rPr lang="en-US" b="0" i="1" smtClean="0">
                                  <a:latin typeface="Cambria Math" panose="02040503050406030204" pitchFamily="18" charset="0"/>
                                </a:rPr>
                                <m:t>2</m:t>
                              </m:r>
                            </m:sup>
                          </m:sSup>
                        </m:e>
                      </m:nary>
                    </m:oMath>
                  </m:oMathPara>
                </a14:m>
                <a:endParaRPr lang="en-US" dirty="0"/>
              </a:p>
            </p:txBody>
          </p:sp>
        </mc:Choice>
        <mc:Fallback xmlns="">
          <p:sp>
            <p:nvSpPr>
              <p:cNvPr id="5" name="TextBox 4">
                <a:extLst>
                  <a:ext uri="{FF2B5EF4-FFF2-40B4-BE49-F238E27FC236}">
                    <a16:creationId xmlns:a16="http://schemas.microsoft.com/office/drawing/2014/main" id="{64FC83FD-B6DA-CB12-6B2A-F0269782DEEA}"/>
                  </a:ext>
                </a:extLst>
              </p:cNvPr>
              <p:cNvSpPr txBox="1">
                <a:spLocks noRot="1" noChangeAspect="1" noMove="1" noResize="1" noEditPoints="1" noAdjustHandles="1" noChangeArrowheads="1" noChangeShapeType="1" noTextEdit="1"/>
              </p:cNvSpPr>
              <p:nvPr/>
            </p:nvSpPr>
            <p:spPr>
              <a:xfrm>
                <a:off x="549404" y="2932569"/>
                <a:ext cx="2925288" cy="683842"/>
              </a:xfrm>
              <a:prstGeom prst="rect">
                <a:avLst/>
              </a:prstGeom>
              <a:blipFill>
                <a:blip r:embed="rId2"/>
                <a:stretch>
                  <a:fillRect t="-141818" b="-194545"/>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F962DF53-8C98-7168-E911-452039A89F17}"/>
              </a:ext>
            </a:extLst>
          </p:cNvPr>
          <p:cNvSpPr>
            <a:spLocks noGrp="1"/>
          </p:cNvSpPr>
          <p:nvPr>
            <p:ph type="title"/>
          </p:nvPr>
        </p:nvSpPr>
        <p:spPr>
          <a:xfrm>
            <a:off x="838200" y="365125"/>
            <a:ext cx="10515600" cy="1325563"/>
          </a:xfrm>
        </p:spPr>
        <p:txBody>
          <a:bodyPr/>
          <a:lstStyle/>
          <a:p>
            <a:pPr algn="ctr"/>
            <a:r>
              <a:rPr lang="en-US" b="1" dirty="0">
                <a:solidFill>
                  <a:schemeClr val="accent6">
                    <a:lumMod val="50000"/>
                  </a:schemeClr>
                </a:solidFill>
              </a:rPr>
              <a:t>Sum of Squared Errors (SSE)</a:t>
            </a:r>
          </a:p>
        </p:txBody>
      </p:sp>
      <p:graphicFrame>
        <p:nvGraphicFramePr>
          <p:cNvPr id="8" name="Table 7">
            <a:extLst>
              <a:ext uri="{FF2B5EF4-FFF2-40B4-BE49-F238E27FC236}">
                <a16:creationId xmlns:a16="http://schemas.microsoft.com/office/drawing/2014/main" id="{24E4974E-FA9A-EC32-BCC2-829016C4C01D}"/>
              </a:ext>
            </a:extLst>
          </p:cNvPr>
          <p:cNvGraphicFramePr>
            <a:graphicFrameLocks noGrp="1"/>
          </p:cNvGraphicFramePr>
          <p:nvPr>
            <p:extLst>
              <p:ext uri="{D42A27DB-BD31-4B8C-83A1-F6EECF244321}">
                <p14:modId xmlns:p14="http://schemas.microsoft.com/office/powerpoint/2010/main" val="4285914813"/>
              </p:ext>
            </p:extLst>
          </p:nvPr>
        </p:nvGraphicFramePr>
        <p:xfrm>
          <a:off x="549404" y="3875087"/>
          <a:ext cx="3719286" cy="1950558"/>
        </p:xfrm>
        <a:graphic>
          <a:graphicData uri="http://schemas.openxmlformats.org/drawingml/2006/table">
            <a:tbl>
              <a:tblPr/>
              <a:tblGrid>
                <a:gridCol w="1859643">
                  <a:extLst>
                    <a:ext uri="{9D8B030D-6E8A-4147-A177-3AD203B41FA5}">
                      <a16:colId xmlns:a16="http://schemas.microsoft.com/office/drawing/2014/main" val="926930749"/>
                    </a:ext>
                  </a:extLst>
                </a:gridCol>
                <a:gridCol w="1859643">
                  <a:extLst>
                    <a:ext uri="{9D8B030D-6E8A-4147-A177-3AD203B41FA5}">
                      <a16:colId xmlns:a16="http://schemas.microsoft.com/office/drawing/2014/main" val="1701396854"/>
                    </a:ext>
                  </a:extLst>
                </a:gridCol>
              </a:tblGrid>
              <a:tr h="436826">
                <a:tc>
                  <a:txBody>
                    <a:bodyPr/>
                    <a:lstStyle/>
                    <a:p>
                      <a:r>
                        <a:rPr lang="en-GB" dirty="0"/>
                        <a:t>Model</a:t>
                      </a:r>
                    </a:p>
                  </a:txBody>
                  <a:tcPr anchor="ctr">
                    <a:lnL>
                      <a:noFill/>
                    </a:lnL>
                    <a:lnR>
                      <a:noFill/>
                    </a:lnR>
                    <a:lnT>
                      <a:noFill/>
                    </a:lnT>
                    <a:lnB>
                      <a:noFill/>
                    </a:lnB>
                    <a:solidFill>
                      <a:schemeClr val="accent2">
                        <a:lumMod val="20000"/>
                        <a:lumOff val="80000"/>
                      </a:schemeClr>
                    </a:solidFill>
                  </a:tcPr>
                </a:tc>
                <a:tc>
                  <a:txBody>
                    <a:bodyPr/>
                    <a:lstStyle/>
                    <a:p>
                      <a:r>
                        <a:rPr lang="en-GB"/>
                        <a:t>SSE</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451279934"/>
                  </a:ext>
                </a:extLst>
              </a:tr>
              <a:tr h="436826">
                <a:tc>
                  <a:txBody>
                    <a:bodyPr/>
                    <a:lstStyle/>
                    <a:p>
                      <a:r>
                        <a:rPr lang="en-GB"/>
                        <a:t>No model (predict 0)</a:t>
                      </a:r>
                    </a:p>
                  </a:txBody>
                  <a:tcPr anchor="ctr">
                    <a:lnL>
                      <a:noFill/>
                    </a:lnL>
                    <a:lnR>
                      <a:noFill/>
                    </a:lnR>
                    <a:lnT>
                      <a:noFill/>
                    </a:lnT>
                    <a:lnB>
                      <a:noFill/>
                    </a:lnB>
                    <a:solidFill>
                      <a:schemeClr val="accent2">
                        <a:lumMod val="20000"/>
                        <a:lumOff val="80000"/>
                      </a:schemeClr>
                    </a:solidFill>
                  </a:tcPr>
                </a:tc>
                <a:tc>
                  <a:txBody>
                    <a:bodyPr/>
                    <a:lstStyle/>
                    <a:p>
                      <a:r>
                        <a:rPr lang="en-DE" dirty="0"/>
                        <a:t>6275</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3663448645"/>
                  </a:ext>
                </a:extLst>
              </a:tr>
              <a:tr h="436826">
                <a:tc>
                  <a:txBody>
                    <a:bodyPr/>
                    <a:lstStyle/>
                    <a:p>
                      <a:r>
                        <a:rPr lang="en-GB"/>
                        <a:t>Tree 0</a:t>
                      </a:r>
                    </a:p>
                  </a:txBody>
                  <a:tcPr anchor="ctr">
                    <a:lnL>
                      <a:noFill/>
                    </a:lnL>
                    <a:lnR>
                      <a:noFill/>
                    </a:lnR>
                    <a:lnT>
                      <a:noFill/>
                    </a:lnT>
                    <a:lnB>
                      <a:noFill/>
                    </a:lnB>
                    <a:solidFill>
                      <a:schemeClr val="accent2">
                        <a:lumMod val="20000"/>
                        <a:lumOff val="80000"/>
                      </a:schemeClr>
                    </a:solidFill>
                  </a:tcPr>
                </a:tc>
                <a:tc>
                  <a:txBody>
                    <a:bodyPr/>
                    <a:lstStyle/>
                    <a:p>
                      <a:r>
                        <a:rPr lang="en-DE"/>
                        <a:t>1756</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745530857"/>
                  </a:ext>
                </a:extLst>
              </a:tr>
              <a:tr h="436826">
                <a:tc>
                  <a:txBody>
                    <a:bodyPr/>
                    <a:lstStyle/>
                    <a:p>
                      <a:r>
                        <a:rPr lang="en-GB"/>
                        <a:t>Tree 0 + Tree 1</a:t>
                      </a:r>
                    </a:p>
                  </a:txBody>
                  <a:tcPr anchor="ctr">
                    <a:lnL>
                      <a:noFill/>
                    </a:lnL>
                    <a:lnR>
                      <a:noFill/>
                    </a:lnR>
                    <a:lnT>
                      <a:noFill/>
                    </a:lnT>
                    <a:lnB>
                      <a:noFill/>
                    </a:lnB>
                    <a:solidFill>
                      <a:schemeClr val="accent2">
                        <a:lumMod val="20000"/>
                        <a:lumOff val="80000"/>
                      </a:schemeClr>
                    </a:solidFill>
                  </a:tcPr>
                </a:tc>
                <a:tc>
                  <a:txBody>
                    <a:bodyPr/>
                    <a:lstStyle/>
                    <a:p>
                      <a:r>
                        <a:rPr lang="en-DE" dirty="0"/>
                        <a:t>837</a:t>
                      </a:r>
                    </a:p>
                  </a:txBody>
                  <a:tcPr anchor="ctr">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94509621"/>
                  </a:ext>
                </a:extLst>
              </a:tr>
            </a:tbl>
          </a:graphicData>
        </a:graphic>
      </p:graphicFrame>
      <p:sp>
        <p:nvSpPr>
          <p:cNvPr id="9" name="TextBox 8">
            <a:extLst>
              <a:ext uri="{FF2B5EF4-FFF2-40B4-BE49-F238E27FC236}">
                <a16:creationId xmlns:a16="http://schemas.microsoft.com/office/drawing/2014/main" id="{7BFC3335-64D8-08B0-44CF-D6D7017F3154}"/>
              </a:ext>
            </a:extLst>
          </p:cNvPr>
          <p:cNvSpPr txBox="1"/>
          <p:nvPr/>
        </p:nvSpPr>
        <p:spPr>
          <a:xfrm>
            <a:off x="6369060" y="1592223"/>
            <a:ext cx="5546596" cy="923330"/>
          </a:xfrm>
          <a:prstGeom prst="rect">
            <a:avLst/>
          </a:prstGeom>
          <a:noFill/>
        </p:spPr>
        <p:txBody>
          <a:bodyPr wrap="square" rtlCol="0">
            <a:spAutoFit/>
          </a:bodyPr>
          <a:lstStyle/>
          <a:p>
            <a:r>
              <a:rPr lang="en-US" dirty="0"/>
              <a:t>Taking the gradient of the SSE loss function for a single training instance explains  why the model increases in performance</a:t>
            </a:r>
          </a:p>
        </p:txBody>
      </p:sp>
      <p:cxnSp>
        <p:nvCxnSpPr>
          <p:cNvPr id="11" name="Straight Connector 10">
            <a:extLst>
              <a:ext uri="{FF2B5EF4-FFF2-40B4-BE49-F238E27FC236}">
                <a16:creationId xmlns:a16="http://schemas.microsoft.com/office/drawing/2014/main" id="{012E1D95-83FD-F212-C05C-2C5BABFAB52D}"/>
              </a:ext>
            </a:extLst>
          </p:cNvPr>
          <p:cNvCxnSpPr>
            <a:cxnSpLocks/>
          </p:cNvCxnSpPr>
          <p:nvPr/>
        </p:nvCxnSpPr>
        <p:spPr>
          <a:xfrm>
            <a:off x="6096000" y="1403797"/>
            <a:ext cx="0" cy="5454203"/>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01C3F91-4AE2-1497-E80A-20B62B978943}"/>
                  </a:ext>
                </a:extLst>
              </p:cNvPr>
              <p:cNvSpPr txBox="1"/>
              <p:nvPr/>
            </p:nvSpPr>
            <p:spPr>
              <a:xfrm>
                <a:off x="7501849" y="2932569"/>
                <a:ext cx="2593595" cy="575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𝑑𝑆𝑆𝐸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r>
                            <a:rPr lang="en-US" b="0" i="1" smtClean="0">
                              <a:latin typeface="Cambria Math" panose="02040503050406030204" pitchFamily="18" charset="0"/>
                            </a:rPr>
                            <m:t>)</m:t>
                          </m:r>
                        </m:num>
                        <m:den>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acc>
                        </m:den>
                      </m:f>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e>
                      </m:d>
                    </m:oMath>
                  </m:oMathPara>
                </a14:m>
                <a:endParaRPr lang="en-US" dirty="0"/>
              </a:p>
            </p:txBody>
          </p:sp>
        </mc:Choice>
        <mc:Fallback xmlns="">
          <p:sp>
            <p:nvSpPr>
              <p:cNvPr id="13" name="TextBox 12">
                <a:extLst>
                  <a:ext uri="{FF2B5EF4-FFF2-40B4-BE49-F238E27FC236}">
                    <a16:creationId xmlns:a16="http://schemas.microsoft.com/office/drawing/2014/main" id="{901C3F91-4AE2-1497-E80A-20B62B978943}"/>
                  </a:ext>
                </a:extLst>
              </p:cNvPr>
              <p:cNvSpPr txBox="1">
                <a:spLocks noRot="1" noChangeAspect="1" noMove="1" noResize="1" noEditPoints="1" noAdjustHandles="1" noChangeArrowheads="1" noChangeShapeType="1" noTextEdit="1"/>
              </p:cNvSpPr>
              <p:nvPr/>
            </p:nvSpPr>
            <p:spPr>
              <a:xfrm>
                <a:off x="7501849" y="2932569"/>
                <a:ext cx="2593595" cy="575222"/>
              </a:xfrm>
              <a:prstGeom prst="rect">
                <a:avLst/>
              </a:prstGeom>
              <a:blipFill>
                <a:blip r:embed="rId3"/>
                <a:stretch>
                  <a:fillRect l="-1463" t="-8696" b="-15217"/>
                </a:stretch>
              </a:blipFill>
            </p:spPr>
            <p:txBody>
              <a:bodyPr/>
              <a:lstStyle/>
              <a:p>
                <a:r>
                  <a:rPr lang="en-US">
                    <a:noFill/>
                  </a:rPr>
                  <a:t> </a:t>
                </a:r>
              </a:p>
            </p:txBody>
          </p:sp>
        </mc:Fallback>
      </mc:AlternateContent>
      <p:sp>
        <p:nvSpPr>
          <p:cNvPr id="15" name="Slide Number Placeholder 14">
            <a:extLst>
              <a:ext uri="{FF2B5EF4-FFF2-40B4-BE49-F238E27FC236}">
                <a16:creationId xmlns:a16="http://schemas.microsoft.com/office/drawing/2014/main" id="{78A4CC8E-3604-F3B9-3E08-2FC5976D5B86}"/>
              </a:ext>
            </a:extLst>
          </p:cNvPr>
          <p:cNvSpPr>
            <a:spLocks noGrp="1"/>
          </p:cNvSpPr>
          <p:nvPr>
            <p:ph type="sldNum" sz="quarter" idx="12"/>
          </p:nvPr>
        </p:nvSpPr>
        <p:spPr/>
        <p:txBody>
          <a:bodyPr/>
          <a:lstStyle/>
          <a:p>
            <a:fld id="{EE9875E1-63D7-DA4F-8F55-84CCD09F122C}" type="slidenum">
              <a:rPr lang="en-US" smtClean="0"/>
              <a:t>13</a:t>
            </a:fld>
            <a:endParaRPr lang="en-US"/>
          </a:p>
        </p:txBody>
      </p:sp>
    </p:spTree>
    <p:extLst>
      <p:ext uri="{BB962C8B-B14F-4D97-AF65-F5344CB8AC3E}">
        <p14:creationId xmlns:p14="http://schemas.microsoft.com/office/powerpoint/2010/main" val="2479118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18F0-D68D-1BE8-44D9-4DFEC68BD47D}"/>
              </a:ext>
            </a:extLst>
          </p:cNvPr>
          <p:cNvSpPr>
            <a:spLocks noGrp="1"/>
          </p:cNvSpPr>
          <p:nvPr>
            <p:ph type="title"/>
          </p:nvPr>
        </p:nvSpPr>
        <p:spPr>
          <a:xfrm>
            <a:off x="1142999" y="365125"/>
            <a:ext cx="10515600" cy="1325563"/>
          </a:xfrm>
        </p:spPr>
        <p:txBody>
          <a:bodyPr/>
          <a:lstStyle/>
          <a:p>
            <a:pPr algn="ctr"/>
            <a:r>
              <a:rPr lang="en-US" b="1" dirty="0">
                <a:solidFill>
                  <a:schemeClr val="accent6">
                    <a:lumMod val="50000"/>
                  </a:schemeClr>
                </a:solidFill>
              </a:rPr>
              <a:t>Applying the knowledge to climate changes</a:t>
            </a:r>
          </a:p>
        </p:txBody>
      </p:sp>
      <p:sp>
        <p:nvSpPr>
          <p:cNvPr id="3" name="Content Placeholder 2">
            <a:extLst>
              <a:ext uri="{FF2B5EF4-FFF2-40B4-BE49-F238E27FC236}">
                <a16:creationId xmlns:a16="http://schemas.microsoft.com/office/drawing/2014/main" id="{F4CC8462-0C25-42DC-CF20-24ED76C4AD4E}"/>
              </a:ext>
            </a:extLst>
          </p:cNvPr>
          <p:cNvSpPr>
            <a:spLocks noGrp="1"/>
          </p:cNvSpPr>
          <p:nvPr>
            <p:ph idx="1"/>
          </p:nvPr>
        </p:nvSpPr>
        <p:spPr>
          <a:xfrm>
            <a:off x="838200" y="1825625"/>
            <a:ext cx="10515600" cy="1603375"/>
          </a:xfrm>
        </p:spPr>
        <p:txBody>
          <a:bodyPr/>
          <a:lstStyle/>
          <a:p>
            <a:r>
              <a:rPr lang="en-US" dirty="0"/>
              <a:t>First we begin with a research question</a:t>
            </a:r>
          </a:p>
          <a:p>
            <a:r>
              <a:rPr lang="en-US" dirty="0"/>
              <a:t>In most cases we start from an intuition</a:t>
            </a:r>
          </a:p>
          <a:p>
            <a:r>
              <a:rPr lang="en-US" dirty="0"/>
              <a:t>The talk will be largely pedagogical</a:t>
            </a:r>
          </a:p>
          <a:p>
            <a:endParaRPr lang="en-US" dirty="0"/>
          </a:p>
        </p:txBody>
      </p:sp>
      <p:sp>
        <p:nvSpPr>
          <p:cNvPr id="7" name="Slide Number Placeholder 6">
            <a:extLst>
              <a:ext uri="{FF2B5EF4-FFF2-40B4-BE49-F238E27FC236}">
                <a16:creationId xmlns:a16="http://schemas.microsoft.com/office/drawing/2014/main" id="{7D197FCF-01F4-5BB6-7989-4547FD0DDEB1}"/>
              </a:ext>
            </a:extLst>
          </p:cNvPr>
          <p:cNvSpPr>
            <a:spLocks noGrp="1"/>
          </p:cNvSpPr>
          <p:nvPr>
            <p:ph type="sldNum" sz="quarter" idx="12"/>
          </p:nvPr>
        </p:nvSpPr>
        <p:spPr/>
        <p:txBody>
          <a:bodyPr/>
          <a:lstStyle/>
          <a:p>
            <a:fld id="{EE9875E1-63D7-DA4F-8F55-84CCD09F122C}" type="slidenum">
              <a:rPr lang="en-US" smtClean="0"/>
              <a:t>14</a:t>
            </a:fld>
            <a:endParaRPr lang="en-US"/>
          </a:p>
        </p:txBody>
      </p:sp>
    </p:spTree>
    <p:extLst>
      <p:ext uri="{BB962C8B-B14F-4D97-AF65-F5344CB8AC3E}">
        <p14:creationId xmlns:p14="http://schemas.microsoft.com/office/powerpoint/2010/main" val="2041930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78E0-297E-8B5A-15C9-F50BF419A9F8}"/>
              </a:ext>
            </a:extLst>
          </p:cNvPr>
          <p:cNvSpPr>
            <a:spLocks noGrp="1"/>
          </p:cNvSpPr>
          <p:nvPr>
            <p:ph type="title"/>
          </p:nvPr>
        </p:nvSpPr>
        <p:spPr/>
        <p:txBody>
          <a:bodyPr/>
          <a:lstStyle/>
          <a:p>
            <a:pPr algn="ctr"/>
            <a:r>
              <a:rPr lang="en-US" b="1" dirty="0">
                <a:solidFill>
                  <a:schemeClr val="accent6">
                    <a:lumMod val="50000"/>
                  </a:schemeClr>
                </a:solidFill>
              </a:rPr>
              <a:t>Research question</a:t>
            </a:r>
            <a:endParaRPr lang="en-US" b="1" dirty="0"/>
          </a:p>
        </p:txBody>
      </p:sp>
      <p:pic>
        <p:nvPicPr>
          <p:cNvPr id="4" name="Picture 4" descr="Transmission and spread of avian influenza viruses from wild to domestic birds and potential spill to humans. Wild aquatic birds could carry avian influenza viruses (AIVs) over long distances. Ducks play important role in the transmission of AIVs from migratory waterfowls to domestic poultry. Newly introduced AIVs cause occasional poultry outbreaks, as in the case of highly pathogenic avian influenza H5 and H7 viruses, resulting to mass culling that leads to huge economic losses. Some AIVs become established in domestic poultry where they co-circulate and reassort with locally endemic strains producing novel virus progenies. Similarly, these newly formed virus variants find their way back to migratory birds through ducks. Direct human infections with AIVs typically occur during outbreak settings due to extensive exposure to infected poultry usually. These cases, although sporadic, could provide an opportunity for the virus to evolve into one that could sustain efficient human-to-human transmission. Meanwhile, introduction of AIVs into pig herds could further hasten up the genetic evolution of AIVs through adaptation and/or reassortment which could generate strains with potential threat to animal and human health.">
            <a:extLst>
              <a:ext uri="{FF2B5EF4-FFF2-40B4-BE49-F238E27FC236}">
                <a16:creationId xmlns:a16="http://schemas.microsoft.com/office/drawing/2014/main" id="{48746E0E-A553-9069-19EF-A353A18EE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059" y="1977559"/>
            <a:ext cx="5785149" cy="35805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Map of Europe showing the studied environmental variables. (A) NPP ...">
            <a:extLst>
              <a:ext uri="{FF2B5EF4-FFF2-40B4-BE49-F238E27FC236}">
                <a16:creationId xmlns:a16="http://schemas.microsoft.com/office/drawing/2014/main" id="{DE3E44CF-2EB5-C7C8-6B0C-58DD550EF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687" y="1977559"/>
            <a:ext cx="3493995" cy="38257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A2B657B-86DF-D147-5C6E-AD19FEDD342E}"/>
              </a:ext>
            </a:extLst>
          </p:cNvPr>
          <p:cNvSpPr txBox="1"/>
          <p:nvPr/>
        </p:nvSpPr>
        <p:spPr>
          <a:xfrm>
            <a:off x="1695388" y="6008914"/>
            <a:ext cx="896592" cy="369332"/>
          </a:xfrm>
          <a:prstGeom prst="rect">
            <a:avLst/>
          </a:prstGeom>
          <a:noFill/>
        </p:spPr>
        <p:txBody>
          <a:bodyPr wrap="none" rtlCol="0">
            <a:spAutoFit/>
          </a:bodyPr>
          <a:lstStyle/>
          <a:p>
            <a:r>
              <a:rPr lang="en-US" dirty="0"/>
              <a:t>Climate</a:t>
            </a:r>
          </a:p>
        </p:txBody>
      </p:sp>
      <p:sp>
        <p:nvSpPr>
          <p:cNvPr id="9" name="TextBox 8">
            <a:extLst>
              <a:ext uri="{FF2B5EF4-FFF2-40B4-BE49-F238E27FC236}">
                <a16:creationId xmlns:a16="http://schemas.microsoft.com/office/drawing/2014/main" id="{63AF9894-29F4-82D6-034C-3876A4C176CF}"/>
              </a:ext>
            </a:extLst>
          </p:cNvPr>
          <p:cNvSpPr txBox="1"/>
          <p:nvPr/>
        </p:nvSpPr>
        <p:spPr>
          <a:xfrm>
            <a:off x="7014166" y="6008914"/>
            <a:ext cx="1728935" cy="369332"/>
          </a:xfrm>
          <a:prstGeom prst="rect">
            <a:avLst/>
          </a:prstGeom>
          <a:noFill/>
        </p:spPr>
        <p:txBody>
          <a:bodyPr wrap="none" rtlCol="0">
            <a:spAutoFit/>
          </a:bodyPr>
          <a:lstStyle/>
          <a:p>
            <a:r>
              <a:rPr lang="en-US" dirty="0"/>
              <a:t>Living organisms</a:t>
            </a:r>
          </a:p>
        </p:txBody>
      </p:sp>
      <p:sp>
        <p:nvSpPr>
          <p:cNvPr id="11" name="Slide Number Placeholder 10">
            <a:extLst>
              <a:ext uri="{FF2B5EF4-FFF2-40B4-BE49-F238E27FC236}">
                <a16:creationId xmlns:a16="http://schemas.microsoft.com/office/drawing/2014/main" id="{55CC29B2-D44E-6E44-5069-0713E7415278}"/>
              </a:ext>
            </a:extLst>
          </p:cNvPr>
          <p:cNvSpPr>
            <a:spLocks noGrp="1"/>
          </p:cNvSpPr>
          <p:nvPr>
            <p:ph type="sldNum" sz="quarter" idx="12"/>
          </p:nvPr>
        </p:nvSpPr>
        <p:spPr/>
        <p:txBody>
          <a:bodyPr/>
          <a:lstStyle/>
          <a:p>
            <a:fld id="{EE9875E1-63D7-DA4F-8F55-84CCD09F122C}" type="slidenum">
              <a:rPr lang="en-US" smtClean="0"/>
              <a:t>15</a:t>
            </a:fld>
            <a:endParaRPr lang="en-US"/>
          </a:p>
        </p:txBody>
      </p:sp>
    </p:spTree>
    <p:extLst>
      <p:ext uri="{BB962C8B-B14F-4D97-AF65-F5344CB8AC3E}">
        <p14:creationId xmlns:p14="http://schemas.microsoft.com/office/powerpoint/2010/main" val="577632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93E596-1625-8B0F-0387-DF253938E880}"/>
              </a:ext>
            </a:extLst>
          </p:cNvPr>
          <p:cNvPicPr>
            <a:picLocks noGrp="1" noChangeAspect="1"/>
          </p:cNvPicPr>
          <p:nvPr>
            <p:ph idx="1"/>
          </p:nvPr>
        </p:nvPicPr>
        <p:blipFill>
          <a:blip r:embed="rId2"/>
          <a:stretch>
            <a:fillRect/>
          </a:stretch>
        </p:blipFill>
        <p:spPr>
          <a:xfrm>
            <a:off x="1782081" y="1825625"/>
            <a:ext cx="8627837" cy="4351338"/>
          </a:xfrm>
        </p:spPr>
      </p:pic>
      <p:sp>
        <p:nvSpPr>
          <p:cNvPr id="6" name="Title 1">
            <a:extLst>
              <a:ext uri="{FF2B5EF4-FFF2-40B4-BE49-F238E27FC236}">
                <a16:creationId xmlns:a16="http://schemas.microsoft.com/office/drawing/2014/main" id="{7FDC4938-B4A5-52E8-69BF-1F27752ECEB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6">
                    <a:lumMod val="50000"/>
                  </a:schemeClr>
                </a:solidFill>
              </a:rPr>
              <a:t>Research question</a:t>
            </a:r>
          </a:p>
        </p:txBody>
      </p:sp>
      <p:sp>
        <p:nvSpPr>
          <p:cNvPr id="9" name="Slide Number Placeholder 8">
            <a:extLst>
              <a:ext uri="{FF2B5EF4-FFF2-40B4-BE49-F238E27FC236}">
                <a16:creationId xmlns:a16="http://schemas.microsoft.com/office/drawing/2014/main" id="{A2062323-B355-631A-1C3B-36EC07FBBB5D}"/>
              </a:ext>
            </a:extLst>
          </p:cNvPr>
          <p:cNvSpPr>
            <a:spLocks noGrp="1"/>
          </p:cNvSpPr>
          <p:nvPr>
            <p:ph type="sldNum" sz="quarter" idx="12"/>
          </p:nvPr>
        </p:nvSpPr>
        <p:spPr/>
        <p:txBody>
          <a:bodyPr/>
          <a:lstStyle/>
          <a:p>
            <a:fld id="{EE9875E1-63D7-DA4F-8F55-84CCD09F122C}" type="slidenum">
              <a:rPr lang="en-US" smtClean="0"/>
              <a:t>16</a:t>
            </a:fld>
            <a:endParaRPr lang="en-US"/>
          </a:p>
        </p:txBody>
      </p:sp>
    </p:spTree>
    <p:extLst>
      <p:ext uri="{BB962C8B-B14F-4D97-AF65-F5344CB8AC3E}">
        <p14:creationId xmlns:p14="http://schemas.microsoft.com/office/powerpoint/2010/main" val="313735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6A96-9089-399D-CE14-CCA40424E763}"/>
              </a:ext>
            </a:extLst>
          </p:cNvPr>
          <p:cNvSpPr>
            <a:spLocks noGrp="1"/>
          </p:cNvSpPr>
          <p:nvPr>
            <p:ph type="title"/>
          </p:nvPr>
        </p:nvSpPr>
        <p:spPr/>
        <p:txBody>
          <a:bodyPr/>
          <a:lstStyle/>
          <a:p>
            <a:pPr algn="ctr"/>
            <a:r>
              <a:rPr lang="en-US" b="1" dirty="0">
                <a:solidFill>
                  <a:schemeClr val="accent6">
                    <a:lumMod val="50000"/>
                  </a:schemeClr>
                </a:solidFill>
              </a:rPr>
              <a:t>Research question</a:t>
            </a:r>
          </a:p>
        </p:txBody>
      </p:sp>
      <p:sp>
        <p:nvSpPr>
          <p:cNvPr id="3" name="Content Placeholder 2">
            <a:extLst>
              <a:ext uri="{FF2B5EF4-FFF2-40B4-BE49-F238E27FC236}">
                <a16:creationId xmlns:a16="http://schemas.microsoft.com/office/drawing/2014/main" id="{1C220867-5142-D680-06A4-61B48B0D854F}"/>
              </a:ext>
            </a:extLst>
          </p:cNvPr>
          <p:cNvSpPr>
            <a:spLocks noGrp="1"/>
          </p:cNvSpPr>
          <p:nvPr>
            <p:ph idx="1"/>
          </p:nvPr>
        </p:nvSpPr>
        <p:spPr/>
        <p:txBody>
          <a:bodyPr/>
          <a:lstStyle/>
          <a:p>
            <a:r>
              <a:rPr lang="en-US" dirty="0"/>
              <a:t>What are the eco-climate drivers of West Nile Virus (WNV)?</a:t>
            </a:r>
          </a:p>
          <a:p>
            <a:r>
              <a:rPr lang="en-US" dirty="0"/>
              <a:t>Here we have an intuition that temperature or any other climate variable plays a critical role in the dynamics of the disease</a:t>
            </a:r>
          </a:p>
          <a:p>
            <a:r>
              <a:rPr lang="en-US" dirty="0"/>
              <a:t>The question we are answering using ML is; </a:t>
            </a:r>
          </a:p>
          <a:p>
            <a:pPr lvl="1"/>
            <a:r>
              <a:rPr lang="en-US" dirty="0"/>
              <a:t>what climatic variables will impact on WNV cases/outbreak events as a disease or any other disease?</a:t>
            </a:r>
          </a:p>
        </p:txBody>
      </p:sp>
      <p:sp>
        <p:nvSpPr>
          <p:cNvPr id="5" name="Slide Number Placeholder 4">
            <a:extLst>
              <a:ext uri="{FF2B5EF4-FFF2-40B4-BE49-F238E27FC236}">
                <a16:creationId xmlns:a16="http://schemas.microsoft.com/office/drawing/2014/main" id="{7F8E7B99-1FD4-34D0-1850-9E5F778038B4}"/>
              </a:ext>
            </a:extLst>
          </p:cNvPr>
          <p:cNvSpPr>
            <a:spLocks noGrp="1"/>
          </p:cNvSpPr>
          <p:nvPr>
            <p:ph type="sldNum" sz="quarter" idx="12"/>
          </p:nvPr>
        </p:nvSpPr>
        <p:spPr/>
        <p:txBody>
          <a:bodyPr/>
          <a:lstStyle/>
          <a:p>
            <a:fld id="{EE9875E1-63D7-DA4F-8F55-84CCD09F122C}" type="slidenum">
              <a:rPr lang="en-US" smtClean="0"/>
              <a:t>17</a:t>
            </a:fld>
            <a:endParaRPr lang="en-US"/>
          </a:p>
        </p:txBody>
      </p:sp>
    </p:spTree>
    <p:extLst>
      <p:ext uri="{BB962C8B-B14F-4D97-AF65-F5344CB8AC3E}">
        <p14:creationId xmlns:p14="http://schemas.microsoft.com/office/powerpoint/2010/main" val="2407228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A2C86-0B0E-CF88-24AD-E91771B64C71}"/>
              </a:ext>
            </a:extLst>
          </p:cNvPr>
          <p:cNvSpPr>
            <a:spLocks noGrp="1"/>
          </p:cNvSpPr>
          <p:nvPr>
            <p:ph type="title"/>
          </p:nvPr>
        </p:nvSpPr>
        <p:spPr>
          <a:xfrm>
            <a:off x="4020456" y="365125"/>
            <a:ext cx="3643087" cy="1325563"/>
          </a:xfrm>
        </p:spPr>
        <p:txBody>
          <a:bodyPr/>
          <a:lstStyle/>
          <a:p>
            <a:pPr algn="ctr"/>
            <a:r>
              <a:rPr lang="en-US" dirty="0">
                <a:solidFill>
                  <a:schemeClr val="accent6">
                    <a:lumMod val="50000"/>
                  </a:schemeClr>
                </a:solidFill>
              </a:rPr>
              <a:t>Data set up				</a:t>
            </a:r>
          </a:p>
        </p:txBody>
      </p:sp>
      <p:sp>
        <p:nvSpPr>
          <p:cNvPr id="3" name="Content Placeholder 2">
            <a:extLst>
              <a:ext uri="{FF2B5EF4-FFF2-40B4-BE49-F238E27FC236}">
                <a16:creationId xmlns:a16="http://schemas.microsoft.com/office/drawing/2014/main" id="{B85F3EF3-BADC-C630-1777-0264A042EA75}"/>
              </a:ext>
            </a:extLst>
          </p:cNvPr>
          <p:cNvSpPr>
            <a:spLocks noGrp="1"/>
          </p:cNvSpPr>
          <p:nvPr>
            <p:ph idx="1"/>
          </p:nvPr>
        </p:nvSpPr>
        <p:spPr>
          <a:xfrm>
            <a:off x="838200" y="1825625"/>
            <a:ext cx="10515600" cy="2231220"/>
          </a:xfrm>
        </p:spPr>
        <p:txBody>
          <a:bodyPr/>
          <a:lstStyle/>
          <a:p>
            <a:r>
              <a:rPr lang="en-US" dirty="0"/>
              <a:t>1.) Select the features</a:t>
            </a:r>
          </a:p>
          <a:p>
            <a:r>
              <a:rPr lang="en-US" dirty="0"/>
              <a:t>2.) Label the cases</a:t>
            </a:r>
          </a:p>
          <a:p>
            <a:endParaRPr lang="en-US" dirty="0"/>
          </a:p>
        </p:txBody>
      </p:sp>
      <p:graphicFrame>
        <p:nvGraphicFramePr>
          <p:cNvPr id="4" name="Table 4">
            <a:extLst>
              <a:ext uri="{FF2B5EF4-FFF2-40B4-BE49-F238E27FC236}">
                <a16:creationId xmlns:a16="http://schemas.microsoft.com/office/drawing/2014/main" id="{E75B1027-5DE6-B3D3-018A-7103675D428A}"/>
              </a:ext>
            </a:extLst>
          </p:cNvPr>
          <p:cNvGraphicFramePr>
            <a:graphicFrameLocks noGrp="1"/>
          </p:cNvGraphicFramePr>
          <p:nvPr>
            <p:extLst>
              <p:ext uri="{D42A27DB-BD31-4B8C-83A1-F6EECF244321}">
                <p14:modId xmlns:p14="http://schemas.microsoft.com/office/powerpoint/2010/main" val="909197743"/>
              </p:ext>
            </p:extLst>
          </p:nvPr>
        </p:nvGraphicFramePr>
        <p:xfrm>
          <a:off x="2032000" y="3058160"/>
          <a:ext cx="8128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638038862"/>
                    </a:ext>
                  </a:extLst>
                </a:gridCol>
                <a:gridCol w="1016000">
                  <a:extLst>
                    <a:ext uri="{9D8B030D-6E8A-4147-A177-3AD203B41FA5}">
                      <a16:colId xmlns:a16="http://schemas.microsoft.com/office/drawing/2014/main" val="595819534"/>
                    </a:ext>
                  </a:extLst>
                </a:gridCol>
                <a:gridCol w="1016000">
                  <a:extLst>
                    <a:ext uri="{9D8B030D-6E8A-4147-A177-3AD203B41FA5}">
                      <a16:colId xmlns:a16="http://schemas.microsoft.com/office/drawing/2014/main" val="519423648"/>
                    </a:ext>
                  </a:extLst>
                </a:gridCol>
                <a:gridCol w="1016000">
                  <a:extLst>
                    <a:ext uri="{9D8B030D-6E8A-4147-A177-3AD203B41FA5}">
                      <a16:colId xmlns:a16="http://schemas.microsoft.com/office/drawing/2014/main" val="804823623"/>
                    </a:ext>
                  </a:extLst>
                </a:gridCol>
                <a:gridCol w="1016000">
                  <a:extLst>
                    <a:ext uri="{9D8B030D-6E8A-4147-A177-3AD203B41FA5}">
                      <a16:colId xmlns:a16="http://schemas.microsoft.com/office/drawing/2014/main" val="1376827663"/>
                    </a:ext>
                  </a:extLst>
                </a:gridCol>
                <a:gridCol w="1016000">
                  <a:extLst>
                    <a:ext uri="{9D8B030D-6E8A-4147-A177-3AD203B41FA5}">
                      <a16:colId xmlns:a16="http://schemas.microsoft.com/office/drawing/2014/main" val="491362790"/>
                    </a:ext>
                  </a:extLst>
                </a:gridCol>
                <a:gridCol w="1016000">
                  <a:extLst>
                    <a:ext uri="{9D8B030D-6E8A-4147-A177-3AD203B41FA5}">
                      <a16:colId xmlns:a16="http://schemas.microsoft.com/office/drawing/2014/main" val="732579169"/>
                    </a:ext>
                  </a:extLst>
                </a:gridCol>
                <a:gridCol w="1016000">
                  <a:extLst>
                    <a:ext uri="{9D8B030D-6E8A-4147-A177-3AD203B41FA5}">
                      <a16:colId xmlns:a16="http://schemas.microsoft.com/office/drawing/2014/main" val="389470577"/>
                    </a:ext>
                  </a:extLst>
                </a:gridCol>
              </a:tblGrid>
              <a:tr h="370840">
                <a:tc>
                  <a:txBody>
                    <a:bodyPr/>
                    <a:lstStyle/>
                    <a:p>
                      <a:r>
                        <a:rPr lang="en-US" dirty="0"/>
                        <a:t>F1</a:t>
                      </a:r>
                    </a:p>
                  </a:txBody>
                  <a:tcPr/>
                </a:tc>
                <a:tc>
                  <a:txBody>
                    <a:bodyPr/>
                    <a:lstStyle/>
                    <a:p>
                      <a:r>
                        <a:rPr lang="en-US" dirty="0"/>
                        <a:t>F2</a:t>
                      </a:r>
                    </a:p>
                  </a:txBody>
                  <a:tcPr/>
                </a:tc>
                <a:tc>
                  <a:txBody>
                    <a:bodyPr/>
                    <a:lstStyle/>
                    <a:p>
                      <a:r>
                        <a:rPr lang="en-US" dirty="0"/>
                        <a:t>F3</a:t>
                      </a:r>
                    </a:p>
                  </a:txBody>
                  <a:tcPr/>
                </a:tc>
                <a:tc>
                  <a:txBody>
                    <a:bodyPr/>
                    <a:lstStyle/>
                    <a:p>
                      <a:r>
                        <a:rPr lang="en-US" dirty="0"/>
                        <a:t>F4</a:t>
                      </a:r>
                    </a:p>
                  </a:txBody>
                  <a:tcPr/>
                </a:tc>
                <a:tc>
                  <a:txBody>
                    <a:bodyPr/>
                    <a:lstStyle/>
                    <a:p>
                      <a:r>
                        <a:rPr lang="en-US" dirty="0"/>
                        <a:t>F5</a:t>
                      </a:r>
                    </a:p>
                  </a:txBody>
                  <a:tcPr/>
                </a:tc>
                <a:tc>
                  <a:txBody>
                    <a:bodyPr/>
                    <a:lstStyle/>
                    <a:p>
                      <a:r>
                        <a:rPr lang="en-US" dirty="0"/>
                        <a:t>F6</a:t>
                      </a:r>
                    </a:p>
                  </a:txBody>
                  <a:tcPr/>
                </a:tc>
                <a:tc>
                  <a:txBody>
                    <a:bodyPr/>
                    <a:lstStyle/>
                    <a:p>
                      <a:r>
                        <a:rPr lang="en-US" dirty="0"/>
                        <a:t>F7</a:t>
                      </a:r>
                    </a:p>
                  </a:txBody>
                  <a:tcPr/>
                </a:tc>
                <a:tc>
                  <a:txBody>
                    <a:bodyPr/>
                    <a:lstStyle/>
                    <a:p>
                      <a:r>
                        <a:rPr lang="en-US" dirty="0"/>
                        <a:t>Label</a:t>
                      </a:r>
                    </a:p>
                  </a:txBody>
                  <a:tcPr/>
                </a:tc>
                <a:extLst>
                  <a:ext uri="{0D108BD9-81ED-4DB2-BD59-A6C34878D82A}">
                    <a16:rowId xmlns:a16="http://schemas.microsoft.com/office/drawing/2014/main" val="282277585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66676199"/>
                  </a:ext>
                </a:extLst>
              </a:tr>
            </a:tbl>
          </a:graphicData>
        </a:graphic>
      </p:graphicFrame>
      <p:sp>
        <p:nvSpPr>
          <p:cNvPr id="5" name="TextBox 4">
            <a:extLst>
              <a:ext uri="{FF2B5EF4-FFF2-40B4-BE49-F238E27FC236}">
                <a16:creationId xmlns:a16="http://schemas.microsoft.com/office/drawing/2014/main" id="{1659BA1B-F0BD-3E95-779A-81E857E83DC2}"/>
              </a:ext>
            </a:extLst>
          </p:cNvPr>
          <p:cNvSpPr txBox="1"/>
          <p:nvPr/>
        </p:nvSpPr>
        <p:spPr>
          <a:xfrm>
            <a:off x="1313645" y="4327301"/>
            <a:ext cx="5452583" cy="369332"/>
          </a:xfrm>
          <a:prstGeom prst="rect">
            <a:avLst/>
          </a:prstGeom>
          <a:noFill/>
        </p:spPr>
        <p:txBody>
          <a:bodyPr wrap="none" rtlCol="0">
            <a:spAutoFit/>
          </a:bodyPr>
          <a:lstStyle/>
          <a:p>
            <a:r>
              <a:rPr lang="en-US" dirty="0"/>
              <a:t>What’s more Important is how we engineer the features </a:t>
            </a:r>
          </a:p>
        </p:txBody>
      </p:sp>
      <p:sp>
        <p:nvSpPr>
          <p:cNvPr id="7" name="Slide Number Placeholder 6">
            <a:extLst>
              <a:ext uri="{FF2B5EF4-FFF2-40B4-BE49-F238E27FC236}">
                <a16:creationId xmlns:a16="http://schemas.microsoft.com/office/drawing/2014/main" id="{DABB4604-4FE5-37BB-C82A-5D0117C03E69}"/>
              </a:ext>
            </a:extLst>
          </p:cNvPr>
          <p:cNvSpPr>
            <a:spLocks noGrp="1"/>
          </p:cNvSpPr>
          <p:nvPr>
            <p:ph type="sldNum" sz="quarter" idx="12"/>
          </p:nvPr>
        </p:nvSpPr>
        <p:spPr/>
        <p:txBody>
          <a:bodyPr/>
          <a:lstStyle/>
          <a:p>
            <a:fld id="{EE9875E1-63D7-DA4F-8F55-84CCD09F122C}" type="slidenum">
              <a:rPr lang="en-US" smtClean="0"/>
              <a:t>18</a:t>
            </a:fld>
            <a:endParaRPr lang="en-US"/>
          </a:p>
        </p:txBody>
      </p:sp>
    </p:spTree>
    <p:extLst>
      <p:ext uri="{BB962C8B-B14F-4D97-AF65-F5344CB8AC3E}">
        <p14:creationId xmlns:p14="http://schemas.microsoft.com/office/powerpoint/2010/main" val="35826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AF42-8AAD-0307-DFA7-CC5D6A2C0268}"/>
              </a:ext>
            </a:extLst>
          </p:cNvPr>
          <p:cNvSpPr>
            <a:spLocks noGrp="1"/>
          </p:cNvSpPr>
          <p:nvPr>
            <p:ph type="title"/>
          </p:nvPr>
        </p:nvSpPr>
        <p:spPr/>
        <p:txBody>
          <a:bodyPr/>
          <a:lstStyle/>
          <a:p>
            <a:pPr algn="ctr"/>
            <a:r>
              <a:rPr lang="en-US" b="1" dirty="0">
                <a:solidFill>
                  <a:schemeClr val="accent6">
                    <a:lumMod val="50000"/>
                  </a:schemeClr>
                </a:solidFill>
              </a:rPr>
              <a:t>Data sources and variables</a:t>
            </a:r>
          </a:p>
        </p:txBody>
      </p:sp>
      <p:sp>
        <p:nvSpPr>
          <p:cNvPr id="3" name="Content Placeholder 2">
            <a:extLst>
              <a:ext uri="{FF2B5EF4-FFF2-40B4-BE49-F238E27FC236}">
                <a16:creationId xmlns:a16="http://schemas.microsoft.com/office/drawing/2014/main" id="{8D2794B3-CD2D-CF83-773C-AFD449EF9B57}"/>
              </a:ext>
            </a:extLst>
          </p:cNvPr>
          <p:cNvSpPr>
            <a:spLocks noGrp="1"/>
          </p:cNvSpPr>
          <p:nvPr>
            <p:ph idx="1"/>
          </p:nvPr>
        </p:nvSpPr>
        <p:spPr>
          <a:xfrm>
            <a:off x="838200" y="1825625"/>
            <a:ext cx="10515600" cy="1091746"/>
          </a:xfrm>
        </p:spPr>
        <p:txBody>
          <a:bodyPr/>
          <a:lstStyle/>
          <a:p>
            <a:r>
              <a:rPr lang="en-US" dirty="0"/>
              <a:t>We need to decide what variables to include</a:t>
            </a:r>
          </a:p>
          <a:p>
            <a:r>
              <a:rPr lang="en-US" dirty="0"/>
              <a:t>Here we include:</a:t>
            </a:r>
          </a:p>
          <a:p>
            <a:pPr marL="0" indent="0">
              <a:buNone/>
            </a:pPr>
            <a:endParaRPr lang="en-US" dirty="0"/>
          </a:p>
        </p:txBody>
      </p:sp>
      <p:graphicFrame>
        <p:nvGraphicFramePr>
          <p:cNvPr id="4" name="Table 4">
            <a:extLst>
              <a:ext uri="{FF2B5EF4-FFF2-40B4-BE49-F238E27FC236}">
                <a16:creationId xmlns:a16="http://schemas.microsoft.com/office/drawing/2014/main" id="{750B24E4-E73B-A0B3-4CF6-5DC4517FD2E4}"/>
              </a:ext>
            </a:extLst>
          </p:cNvPr>
          <p:cNvGraphicFramePr>
            <a:graphicFrameLocks noGrp="1"/>
          </p:cNvGraphicFramePr>
          <p:nvPr>
            <p:extLst>
              <p:ext uri="{D42A27DB-BD31-4B8C-83A1-F6EECF244321}">
                <p14:modId xmlns:p14="http://schemas.microsoft.com/office/powerpoint/2010/main" val="2369204781"/>
              </p:ext>
            </p:extLst>
          </p:nvPr>
        </p:nvGraphicFramePr>
        <p:xfrm>
          <a:off x="2220686" y="3172581"/>
          <a:ext cx="6357258" cy="3337560"/>
        </p:xfrm>
        <a:graphic>
          <a:graphicData uri="http://schemas.openxmlformats.org/drawingml/2006/table">
            <a:tbl>
              <a:tblPr firstRow="1" bandRow="1">
                <a:tableStyleId>{5C22544A-7EE6-4342-B048-85BDC9FD1C3A}</a:tableStyleId>
              </a:tblPr>
              <a:tblGrid>
                <a:gridCol w="4223657">
                  <a:extLst>
                    <a:ext uri="{9D8B030D-6E8A-4147-A177-3AD203B41FA5}">
                      <a16:colId xmlns:a16="http://schemas.microsoft.com/office/drawing/2014/main" val="7568567"/>
                    </a:ext>
                  </a:extLst>
                </a:gridCol>
                <a:gridCol w="2133601">
                  <a:extLst>
                    <a:ext uri="{9D8B030D-6E8A-4147-A177-3AD203B41FA5}">
                      <a16:colId xmlns:a16="http://schemas.microsoft.com/office/drawing/2014/main" val="1386632518"/>
                    </a:ext>
                  </a:extLst>
                </a:gridCol>
              </a:tblGrid>
              <a:tr h="370840">
                <a:tc>
                  <a:txBody>
                    <a:bodyPr/>
                    <a:lstStyle/>
                    <a:p>
                      <a:pPr algn="ctr"/>
                      <a:r>
                        <a:rPr lang="en-US" dirty="0"/>
                        <a:t>Feature</a:t>
                      </a:r>
                    </a:p>
                  </a:txBody>
                  <a:tcPr/>
                </a:tc>
                <a:tc>
                  <a:txBody>
                    <a:bodyPr/>
                    <a:lstStyle/>
                    <a:p>
                      <a:pPr algn="ctr"/>
                      <a:r>
                        <a:rPr lang="en-US" dirty="0"/>
                        <a:t>Source</a:t>
                      </a:r>
                    </a:p>
                  </a:txBody>
                  <a:tcPr/>
                </a:tc>
                <a:extLst>
                  <a:ext uri="{0D108BD9-81ED-4DB2-BD59-A6C34878D82A}">
                    <a16:rowId xmlns:a16="http://schemas.microsoft.com/office/drawing/2014/main" val="331788856"/>
                  </a:ext>
                </a:extLst>
              </a:tr>
              <a:tr h="370840">
                <a:tc>
                  <a:txBody>
                    <a:bodyPr/>
                    <a:lstStyle/>
                    <a:p>
                      <a:pPr algn="l"/>
                      <a:r>
                        <a:rPr lang="en-US" dirty="0"/>
                        <a:t>Temperature</a:t>
                      </a:r>
                    </a:p>
                  </a:txBody>
                  <a:tcPr/>
                </a:tc>
                <a:tc>
                  <a:txBody>
                    <a:bodyPr/>
                    <a:lstStyle/>
                    <a:p>
                      <a:pPr algn="just"/>
                      <a:r>
                        <a:rPr lang="en-US" dirty="0" err="1"/>
                        <a:t>cds</a:t>
                      </a:r>
                      <a:endParaRPr lang="en-US" dirty="0"/>
                    </a:p>
                  </a:txBody>
                  <a:tcPr/>
                </a:tc>
                <a:extLst>
                  <a:ext uri="{0D108BD9-81ED-4DB2-BD59-A6C34878D82A}">
                    <a16:rowId xmlns:a16="http://schemas.microsoft.com/office/drawing/2014/main" val="2441416845"/>
                  </a:ext>
                </a:extLst>
              </a:tr>
              <a:tr h="370840">
                <a:tc>
                  <a:txBody>
                    <a:bodyPr/>
                    <a:lstStyle/>
                    <a:p>
                      <a:pPr algn="l"/>
                      <a:r>
                        <a:rPr lang="en-US" dirty="0"/>
                        <a:t>Rainfall</a:t>
                      </a:r>
                    </a:p>
                  </a:txBody>
                  <a:tcPr/>
                </a:tc>
                <a:tc>
                  <a:txBody>
                    <a:bodyPr/>
                    <a:lstStyle/>
                    <a:p>
                      <a:pPr algn="just"/>
                      <a:r>
                        <a:rPr lang="en-US" dirty="0" err="1"/>
                        <a:t>cds</a:t>
                      </a:r>
                      <a:endParaRPr lang="en-US" dirty="0"/>
                    </a:p>
                  </a:txBody>
                  <a:tcPr/>
                </a:tc>
                <a:extLst>
                  <a:ext uri="{0D108BD9-81ED-4DB2-BD59-A6C34878D82A}">
                    <a16:rowId xmlns:a16="http://schemas.microsoft.com/office/drawing/2014/main" val="317305196"/>
                  </a:ext>
                </a:extLst>
              </a:tr>
              <a:tr h="370840">
                <a:tc>
                  <a:txBody>
                    <a:bodyPr/>
                    <a:lstStyle/>
                    <a:p>
                      <a:pPr algn="l"/>
                      <a:r>
                        <a:rPr lang="en-US" dirty="0"/>
                        <a:t>Vegetation Index</a:t>
                      </a:r>
                    </a:p>
                  </a:txBody>
                  <a:tcPr/>
                </a:tc>
                <a:tc>
                  <a:txBody>
                    <a:bodyPr/>
                    <a:lstStyle/>
                    <a:p>
                      <a:pPr algn="just"/>
                      <a:r>
                        <a:rPr lang="en-US" dirty="0" err="1"/>
                        <a:t>cds</a:t>
                      </a:r>
                      <a:endParaRPr lang="en-US" dirty="0"/>
                    </a:p>
                  </a:txBody>
                  <a:tcPr/>
                </a:tc>
                <a:extLst>
                  <a:ext uri="{0D108BD9-81ED-4DB2-BD59-A6C34878D82A}">
                    <a16:rowId xmlns:a16="http://schemas.microsoft.com/office/drawing/2014/main" val="53942577"/>
                  </a:ext>
                </a:extLst>
              </a:tr>
              <a:tr h="370840">
                <a:tc>
                  <a:txBody>
                    <a:bodyPr/>
                    <a:lstStyle/>
                    <a:p>
                      <a:pPr algn="l"/>
                      <a:r>
                        <a:rPr lang="en-US" dirty="0"/>
                        <a:t>Water Index</a:t>
                      </a:r>
                    </a:p>
                  </a:txBody>
                  <a:tcPr/>
                </a:tc>
                <a:tc>
                  <a:txBody>
                    <a:bodyPr/>
                    <a:lstStyle/>
                    <a:p>
                      <a:pPr algn="just"/>
                      <a:r>
                        <a:rPr lang="en-US" dirty="0"/>
                        <a:t>MODIS</a:t>
                      </a:r>
                    </a:p>
                  </a:txBody>
                  <a:tcPr/>
                </a:tc>
                <a:extLst>
                  <a:ext uri="{0D108BD9-81ED-4DB2-BD59-A6C34878D82A}">
                    <a16:rowId xmlns:a16="http://schemas.microsoft.com/office/drawing/2014/main" val="3038325535"/>
                  </a:ext>
                </a:extLst>
              </a:tr>
              <a:tr h="370840">
                <a:tc>
                  <a:txBody>
                    <a:bodyPr/>
                    <a:lstStyle/>
                    <a:p>
                      <a:pPr algn="l"/>
                      <a:r>
                        <a:rPr lang="en-US" dirty="0"/>
                        <a:t>Vegetation Index</a:t>
                      </a:r>
                    </a:p>
                  </a:txBody>
                  <a:tcPr/>
                </a:tc>
                <a:tc>
                  <a:txBody>
                    <a:bodyPr/>
                    <a:lstStyle/>
                    <a:p>
                      <a:pPr algn="just"/>
                      <a:r>
                        <a:rPr lang="en-US" dirty="0"/>
                        <a:t>Terra 1</a:t>
                      </a:r>
                    </a:p>
                  </a:txBody>
                  <a:tcPr/>
                </a:tc>
                <a:extLst>
                  <a:ext uri="{0D108BD9-81ED-4DB2-BD59-A6C34878D82A}">
                    <a16:rowId xmlns:a16="http://schemas.microsoft.com/office/drawing/2014/main" val="2843930890"/>
                  </a:ext>
                </a:extLst>
              </a:tr>
              <a:tr h="370840">
                <a:tc>
                  <a:txBody>
                    <a:bodyPr/>
                    <a:lstStyle/>
                    <a:p>
                      <a:pPr algn="l"/>
                      <a:r>
                        <a:rPr lang="en-US" dirty="0"/>
                        <a:t>Socio-economic</a:t>
                      </a:r>
                    </a:p>
                  </a:txBody>
                  <a:tcPr/>
                </a:tc>
                <a:tc>
                  <a:txBody>
                    <a:bodyPr/>
                    <a:lstStyle/>
                    <a:p>
                      <a:pPr algn="just"/>
                      <a:r>
                        <a:rPr lang="en-US" dirty="0" err="1"/>
                        <a:t>Eurostats</a:t>
                      </a:r>
                      <a:endParaRPr lang="en-US" dirty="0"/>
                    </a:p>
                  </a:txBody>
                  <a:tcPr/>
                </a:tc>
                <a:extLst>
                  <a:ext uri="{0D108BD9-81ED-4DB2-BD59-A6C34878D82A}">
                    <a16:rowId xmlns:a16="http://schemas.microsoft.com/office/drawing/2014/main" val="1471440726"/>
                  </a:ext>
                </a:extLst>
              </a:tr>
              <a:tr h="370840">
                <a:tc>
                  <a:txBody>
                    <a:bodyPr/>
                    <a:lstStyle/>
                    <a:p>
                      <a:pPr algn="l"/>
                      <a:r>
                        <a:rPr lang="en-US" dirty="0"/>
                        <a:t>Mosquito data</a:t>
                      </a:r>
                    </a:p>
                  </a:txBody>
                  <a:tcPr/>
                </a:tc>
                <a:tc>
                  <a:txBody>
                    <a:bodyPr/>
                    <a:lstStyle/>
                    <a:p>
                      <a:pPr algn="just"/>
                      <a:r>
                        <a:rPr lang="en-US" dirty="0" err="1"/>
                        <a:t>Cdc</a:t>
                      </a:r>
                      <a:endParaRPr lang="en-US" dirty="0"/>
                    </a:p>
                  </a:txBody>
                  <a:tcPr/>
                </a:tc>
                <a:extLst>
                  <a:ext uri="{0D108BD9-81ED-4DB2-BD59-A6C34878D82A}">
                    <a16:rowId xmlns:a16="http://schemas.microsoft.com/office/drawing/2014/main" val="1106203676"/>
                  </a:ext>
                </a:extLst>
              </a:tr>
              <a:tr h="370840">
                <a:tc>
                  <a:txBody>
                    <a:bodyPr/>
                    <a:lstStyle/>
                    <a:p>
                      <a:pPr algn="l"/>
                      <a:r>
                        <a:rPr lang="en-US" dirty="0"/>
                        <a:t>Bioclimatic data</a:t>
                      </a:r>
                    </a:p>
                  </a:txBody>
                  <a:tcPr/>
                </a:tc>
                <a:tc>
                  <a:txBody>
                    <a:bodyPr/>
                    <a:lstStyle/>
                    <a:p>
                      <a:pPr algn="just"/>
                      <a:r>
                        <a:rPr lang="en-US" dirty="0" err="1"/>
                        <a:t>Bioclima.org</a:t>
                      </a:r>
                      <a:endParaRPr lang="en-US" dirty="0"/>
                    </a:p>
                  </a:txBody>
                  <a:tcPr/>
                </a:tc>
                <a:extLst>
                  <a:ext uri="{0D108BD9-81ED-4DB2-BD59-A6C34878D82A}">
                    <a16:rowId xmlns:a16="http://schemas.microsoft.com/office/drawing/2014/main" val="772493944"/>
                  </a:ext>
                </a:extLst>
              </a:tr>
            </a:tbl>
          </a:graphicData>
        </a:graphic>
      </p:graphicFrame>
      <p:sp>
        <p:nvSpPr>
          <p:cNvPr id="6" name="Slide Number Placeholder 5">
            <a:extLst>
              <a:ext uri="{FF2B5EF4-FFF2-40B4-BE49-F238E27FC236}">
                <a16:creationId xmlns:a16="http://schemas.microsoft.com/office/drawing/2014/main" id="{6565C1AE-CCE6-CBD2-DBE3-3E0A433FF99A}"/>
              </a:ext>
            </a:extLst>
          </p:cNvPr>
          <p:cNvSpPr>
            <a:spLocks noGrp="1"/>
          </p:cNvSpPr>
          <p:nvPr>
            <p:ph type="sldNum" sz="quarter" idx="12"/>
          </p:nvPr>
        </p:nvSpPr>
        <p:spPr/>
        <p:txBody>
          <a:bodyPr/>
          <a:lstStyle/>
          <a:p>
            <a:fld id="{EE9875E1-63D7-DA4F-8F55-84CCD09F122C}" type="slidenum">
              <a:rPr lang="en-US" smtClean="0"/>
              <a:t>19</a:t>
            </a:fld>
            <a:endParaRPr lang="en-US"/>
          </a:p>
        </p:txBody>
      </p:sp>
    </p:spTree>
    <p:extLst>
      <p:ext uri="{BB962C8B-B14F-4D97-AF65-F5344CB8AC3E}">
        <p14:creationId xmlns:p14="http://schemas.microsoft.com/office/powerpoint/2010/main" val="2551612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A10F-DBC3-648C-8FD6-1AE9257EB339}"/>
              </a:ext>
            </a:extLst>
          </p:cNvPr>
          <p:cNvSpPr>
            <a:spLocks noGrp="1"/>
          </p:cNvSpPr>
          <p:nvPr>
            <p:ph type="title"/>
          </p:nvPr>
        </p:nvSpPr>
        <p:spPr/>
        <p:txBody>
          <a:bodyPr/>
          <a:lstStyle/>
          <a:p>
            <a:pPr algn="ctr"/>
            <a:r>
              <a:rPr lang="en-US" b="1" dirty="0">
                <a:solidFill>
                  <a:schemeClr val="accent6">
                    <a:lumMod val="50000"/>
                  </a:schemeClr>
                </a:solidFill>
              </a:rPr>
              <a:t>Outline</a:t>
            </a:r>
          </a:p>
        </p:txBody>
      </p:sp>
      <p:sp>
        <p:nvSpPr>
          <p:cNvPr id="3" name="Content Placeholder 2">
            <a:extLst>
              <a:ext uri="{FF2B5EF4-FFF2-40B4-BE49-F238E27FC236}">
                <a16:creationId xmlns:a16="http://schemas.microsoft.com/office/drawing/2014/main" id="{02D42A4C-A9AD-BF02-E7D7-3D74DD108B31}"/>
              </a:ext>
            </a:extLst>
          </p:cNvPr>
          <p:cNvSpPr>
            <a:spLocks noGrp="1"/>
          </p:cNvSpPr>
          <p:nvPr>
            <p:ph idx="1"/>
          </p:nvPr>
        </p:nvSpPr>
        <p:spPr/>
        <p:txBody>
          <a:bodyPr/>
          <a:lstStyle/>
          <a:p>
            <a:r>
              <a:rPr lang="en-US" sz="3200" dirty="0"/>
              <a:t>Basic Introduction to ML terms (What exactly is going on under the hood)</a:t>
            </a:r>
          </a:p>
          <a:p>
            <a:r>
              <a:rPr lang="en-US" sz="3200" dirty="0"/>
              <a:t>Climate change patterns</a:t>
            </a:r>
          </a:p>
          <a:p>
            <a:r>
              <a:rPr lang="en-US" sz="3200" dirty="0"/>
              <a:t>Methodological approach 1</a:t>
            </a:r>
          </a:p>
          <a:p>
            <a:r>
              <a:rPr lang="en-US" sz="3200" dirty="0"/>
              <a:t>Methodological approach 2</a:t>
            </a:r>
          </a:p>
          <a:p>
            <a:r>
              <a:rPr lang="en-US" sz="3200" dirty="0"/>
              <a:t>Discussion/Q&amp;A</a:t>
            </a:r>
            <a:endParaRPr lang="en-US" dirty="0"/>
          </a:p>
        </p:txBody>
      </p:sp>
      <p:pic>
        <p:nvPicPr>
          <p:cNvPr id="4" name="Picture 3">
            <a:extLst>
              <a:ext uri="{FF2B5EF4-FFF2-40B4-BE49-F238E27FC236}">
                <a16:creationId xmlns:a16="http://schemas.microsoft.com/office/drawing/2014/main" id="{D783B295-4F9D-7660-A1D9-AF05F856C376}"/>
              </a:ext>
            </a:extLst>
          </p:cNvPr>
          <p:cNvPicPr>
            <a:picLocks noChangeAspect="1"/>
          </p:cNvPicPr>
          <p:nvPr/>
        </p:nvPicPr>
        <p:blipFill>
          <a:blip r:embed="rId2"/>
          <a:stretch>
            <a:fillRect/>
          </a:stretch>
        </p:blipFill>
        <p:spPr>
          <a:xfrm>
            <a:off x="114907" y="0"/>
            <a:ext cx="1333500" cy="1028700"/>
          </a:xfrm>
          <a:prstGeom prst="rect">
            <a:avLst/>
          </a:prstGeom>
        </p:spPr>
      </p:pic>
      <p:sp>
        <p:nvSpPr>
          <p:cNvPr id="6" name="Slide Number Placeholder 5">
            <a:extLst>
              <a:ext uri="{FF2B5EF4-FFF2-40B4-BE49-F238E27FC236}">
                <a16:creationId xmlns:a16="http://schemas.microsoft.com/office/drawing/2014/main" id="{BB439BAC-37EB-E141-8FBB-C25E4E87CF8D}"/>
              </a:ext>
            </a:extLst>
          </p:cNvPr>
          <p:cNvSpPr>
            <a:spLocks noGrp="1"/>
          </p:cNvSpPr>
          <p:nvPr>
            <p:ph type="sldNum" sz="quarter" idx="12"/>
          </p:nvPr>
        </p:nvSpPr>
        <p:spPr/>
        <p:txBody>
          <a:bodyPr/>
          <a:lstStyle/>
          <a:p>
            <a:fld id="{EE9875E1-63D7-DA4F-8F55-84CCD09F122C}" type="slidenum">
              <a:rPr lang="en-US" smtClean="0"/>
              <a:t>2</a:t>
            </a:fld>
            <a:endParaRPr lang="en-US"/>
          </a:p>
        </p:txBody>
      </p:sp>
    </p:spTree>
    <p:extLst>
      <p:ext uri="{BB962C8B-B14F-4D97-AF65-F5344CB8AC3E}">
        <p14:creationId xmlns:p14="http://schemas.microsoft.com/office/powerpoint/2010/main" val="1598441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5D3E-A575-D2DA-C0B7-B313CD74EAED}"/>
              </a:ext>
            </a:extLst>
          </p:cNvPr>
          <p:cNvSpPr>
            <a:spLocks noGrp="1"/>
          </p:cNvSpPr>
          <p:nvPr>
            <p:ph type="title"/>
          </p:nvPr>
        </p:nvSpPr>
        <p:spPr/>
        <p:txBody>
          <a:bodyPr/>
          <a:lstStyle/>
          <a:p>
            <a:pPr algn="ctr"/>
            <a:r>
              <a:rPr lang="en-US" b="1" dirty="0">
                <a:solidFill>
                  <a:schemeClr val="accent6">
                    <a:lumMod val="50000"/>
                  </a:schemeClr>
                </a:solidFill>
              </a:rPr>
              <a:t>Organizing the data	</a:t>
            </a:r>
          </a:p>
        </p:txBody>
      </p:sp>
      <p:pic>
        <p:nvPicPr>
          <p:cNvPr id="7" name="Picture 6">
            <a:extLst>
              <a:ext uri="{FF2B5EF4-FFF2-40B4-BE49-F238E27FC236}">
                <a16:creationId xmlns:a16="http://schemas.microsoft.com/office/drawing/2014/main" id="{508244FB-16FE-E9D2-2AC3-5EDBF1600162}"/>
              </a:ext>
            </a:extLst>
          </p:cNvPr>
          <p:cNvPicPr>
            <a:picLocks noChangeAspect="1"/>
          </p:cNvPicPr>
          <p:nvPr/>
        </p:nvPicPr>
        <p:blipFill>
          <a:blip r:embed="rId2"/>
          <a:stretch>
            <a:fillRect/>
          </a:stretch>
        </p:blipFill>
        <p:spPr>
          <a:xfrm>
            <a:off x="2089603" y="1391528"/>
            <a:ext cx="8012793" cy="5331305"/>
          </a:xfrm>
          <a:prstGeom prst="rect">
            <a:avLst/>
          </a:prstGeom>
        </p:spPr>
      </p:pic>
      <p:sp>
        <p:nvSpPr>
          <p:cNvPr id="9" name="Slide Number Placeholder 8">
            <a:extLst>
              <a:ext uri="{FF2B5EF4-FFF2-40B4-BE49-F238E27FC236}">
                <a16:creationId xmlns:a16="http://schemas.microsoft.com/office/drawing/2014/main" id="{57F5F193-0F41-FF34-94F5-8CD2289E100A}"/>
              </a:ext>
            </a:extLst>
          </p:cNvPr>
          <p:cNvSpPr>
            <a:spLocks noGrp="1"/>
          </p:cNvSpPr>
          <p:nvPr>
            <p:ph type="sldNum" sz="quarter" idx="12"/>
          </p:nvPr>
        </p:nvSpPr>
        <p:spPr/>
        <p:txBody>
          <a:bodyPr/>
          <a:lstStyle/>
          <a:p>
            <a:fld id="{EE9875E1-63D7-DA4F-8F55-84CCD09F122C}" type="slidenum">
              <a:rPr lang="en-US" smtClean="0"/>
              <a:t>20</a:t>
            </a:fld>
            <a:endParaRPr lang="en-US"/>
          </a:p>
        </p:txBody>
      </p:sp>
    </p:spTree>
    <p:extLst>
      <p:ext uri="{BB962C8B-B14F-4D97-AF65-F5344CB8AC3E}">
        <p14:creationId xmlns:p14="http://schemas.microsoft.com/office/powerpoint/2010/main" val="42883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F7F4A-0091-049D-41DA-E90E94029C1A}"/>
              </a:ext>
            </a:extLst>
          </p:cNvPr>
          <p:cNvSpPr>
            <a:spLocks noGrp="1"/>
          </p:cNvSpPr>
          <p:nvPr>
            <p:ph type="title"/>
          </p:nvPr>
        </p:nvSpPr>
        <p:spPr/>
        <p:txBody>
          <a:bodyPr/>
          <a:lstStyle/>
          <a:p>
            <a:pPr algn="ctr"/>
            <a:r>
              <a:rPr lang="en-US" b="1" dirty="0">
                <a:solidFill>
                  <a:schemeClr val="accent6">
                    <a:lumMod val="50000"/>
                  </a:schemeClr>
                </a:solidFill>
              </a:rPr>
              <a:t>Correlation between features</a:t>
            </a:r>
          </a:p>
        </p:txBody>
      </p:sp>
      <p:pic>
        <p:nvPicPr>
          <p:cNvPr id="5" name="Content Placeholder 4">
            <a:extLst>
              <a:ext uri="{FF2B5EF4-FFF2-40B4-BE49-F238E27FC236}">
                <a16:creationId xmlns:a16="http://schemas.microsoft.com/office/drawing/2014/main" id="{45EF74DD-C753-18B8-6D26-E13F037CD367}"/>
              </a:ext>
            </a:extLst>
          </p:cNvPr>
          <p:cNvPicPr>
            <a:picLocks noGrp="1" noChangeAspect="1"/>
          </p:cNvPicPr>
          <p:nvPr>
            <p:ph idx="1"/>
          </p:nvPr>
        </p:nvPicPr>
        <p:blipFill>
          <a:blip r:embed="rId2"/>
          <a:stretch>
            <a:fillRect/>
          </a:stretch>
        </p:blipFill>
        <p:spPr>
          <a:xfrm>
            <a:off x="1058734" y="1840139"/>
            <a:ext cx="5197732" cy="4351338"/>
          </a:xfrm>
        </p:spPr>
      </p:pic>
      <p:sp>
        <p:nvSpPr>
          <p:cNvPr id="6" name="TextBox 5">
            <a:extLst>
              <a:ext uri="{FF2B5EF4-FFF2-40B4-BE49-F238E27FC236}">
                <a16:creationId xmlns:a16="http://schemas.microsoft.com/office/drawing/2014/main" id="{8CD6D390-836B-EB89-1825-D2BE5251E240}"/>
              </a:ext>
            </a:extLst>
          </p:cNvPr>
          <p:cNvSpPr txBox="1"/>
          <p:nvPr/>
        </p:nvSpPr>
        <p:spPr>
          <a:xfrm>
            <a:off x="7961635" y="2505670"/>
            <a:ext cx="3849365" cy="923330"/>
          </a:xfrm>
          <a:prstGeom prst="rect">
            <a:avLst/>
          </a:prstGeom>
          <a:noFill/>
        </p:spPr>
        <p:txBody>
          <a:bodyPr wrap="square" rtlCol="0">
            <a:spAutoFit/>
          </a:bodyPr>
          <a:lstStyle/>
          <a:p>
            <a:r>
              <a:rPr lang="en-US" dirty="0"/>
              <a:t>-- Low correlation is a good sign</a:t>
            </a:r>
          </a:p>
          <a:p>
            <a:r>
              <a:rPr lang="en-US" dirty="0"/>
              <a:t>-- High correlated features is not such a great sign </a:t>
            </a:r>
          </a:p>
        </p:txBody>
      </p:sp>
      <p:pic>
        <p:nvPicPr>
          <p:cNvPr id="8" name="Picture 7">
            <a:extLst>
              <a:ext uri="{FF2B5EF4-FFF2-40B4-BE49-F238E27FC236}">
                <a16:creationId xmlns:a16="http://schemas.microsoft.com/office/drawing/2014/main" id="{4103DA3A-9F2F-1E68-58F7-8DFE8975CA2B}"/>
              </a:ext>
            </a:extLst>
          </p:cNvPr>
          <p:cNvPicPr>
            <a:picLocks noChangeAspect="1"/>
          </p:cNvPicPr>
          <p:nvPr/>
        </p:nvPicPr>
        <p:blipFill>
          <a:blip r:embed="rId3"/>
          <a:stretch>
            <a:fillRect/>
          </a:stretch>
        </p:blipFill>
        <p:spPr>
          <a:xfrm>
            <a:off x="6580087" y="1479550"/>
            <a:ext cx="457200" cy="3898900"/>
          </a:xfrm>
          <a:prstGeom prst="rect">
            <a:avLst/>
          </a:prstGeom>
        </p:spPr>
      </p:pic>
      <p:sp>
        <p:nvSpPr>
          <p:cNvPr id="10" name="Slide Number Placeholder 9">
            <a:extLst>
              <a:ext uri="{FF2B5EF4-FFF2-40B4-BE49-F238E27FC236}">
                <a16:creationId xmlns:a16="http://schemas.microsoft.com/office/drawing/2014/main" id="{A2085F76-1B37-6257-C527-858F6A041B3D}"/>
              </a:ext>
            </a:extLst>
          </p:cNvPr>
          <p:cNvSpPr>
            <a:spLocks noGrp="1"/>
          </p:cNvSpPr>
          <p:nvPr>
            <p:ph type="sldNum" sz="quarter" idx="12"/>
          </p:nvPr>
        </p:nvSpPr>
        <p:spPr/>
        <p:txBody>
          <a:bodyPr/>
          <a:lstStyle/>
          <a:p>
            <a:fld id="{EE9875E1-63D7-DA4F-8F55-84CCD09F122C}" type="slidenum">
              <a:rPr lang="en-US" smtClean="0"/>
              <a:t>21</a:t>
            </a:fld>
            <a:endParaRPr lang="en-US"/>
          </a:p>
        </p:txBody>
      </p:sp>
    </p:spTree>
    <p:extLst>
      <p:ext uri="{BB962C8B-B14F-4D97-AF65-F5344CB8AC3E}">
        <p14:creationId xmlns:p14="http://schemas.microsoft.com/office/powerpoint/2010/main" val="4270469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90D9-E2EF-92B8-6C5E-22EEE6FFE469}"/>
              </a:ext>
            </a:extLst>
          </p:cNvPr>
          <p:cNvSpPr>
            <a:spLocks noGrp="1"/>
          </p:cNvSpPr>
          <p:nvPr>
            <p:ph type="title"/>
          </p:nvPr>
        </p:nvSpPr>
        <p:spPr/>
        <p:txBody>
          <a:bodyPr/>
          <a:lstStyle/>
          <a:p>
            <a:pPr algn="ctr"/>
            <a:r>
              <a:rPr lang="en-US" b="1" dirty="0">
                <a:solidFill>
                  <a:schemeClr val="accent6">
                    <a:lumMod val="50000"/>
                  </a:schemeClr>
                </a:solidFill>
              </a:rPr>
              <a:t>Tuning, cross-validation and evaluation</a:t>
            </a:r>
          </a:p>
        </p:txBody>
      </p:sp>
      <p:pic>
        <p:nvPicPr>
          <p:cNvPr id="5" name="Picture 4">
            <a:extLst>
              <a:ext uri="{FF2B5EF4-FFF2-40B4-BE49-F238E27FC236}">
                <a16:creationId xmlns:a16="http://schemas.microsoft.com/office/drawing/2014/main" id="{6A02C6ED-AA4B-4F42-2CC1-D7ADBD073B88}"/>
              </a:ext>
            </a:extLst>
          </p:cNvPr>
          <p:cNvPicPr>
            <a:picLocks noChangeAspect="1"/>
          </p:cNvPicPr>
          <p:nvPr/>
        </p:nvPicPr>
        <p:blipFill>
          <a:blip r:embed="rId2"/>
          <a:stretch>
            <a:fillRect/>
          </a:stretch>
        </p:blipFill>
        <p:spPr>
          <a:xfrm>
            <a:off x="1250950" y="1454150"/>
            <a:ext cx="9690100" cy="3238500"/>
          </a:xfrm>
          <a:prstGeom prst="rect">
            <a:avLst/>
          </a:prstGeom>
        </p:spPr>
      </p:pic>
      <p:sp>
        <p:nvSpPr>
          <p:cNvPr id="9" name="Slide Number Placeholder 8">
            <a:extLst>
              <a:ext uri="{FF2B5EF4-FFF2-40B4-BE49-F238E27FC236}">
                <a16:creationId xmlns:a16="http://schemas.microsoft.com/office/drawing/2014/main" id="{902A3595-4BAD-1763-7D6D-C6EFB3E78865}"/>
              </a:ext>
            </a:extLst>
          </p:cNvPr>
          <p:cNvSpPr>
            <a:spLocks noGrp="1"/>
          </p:cNvSpPr>
          <p:nvPr>
            <p:ph type="sldNum" sz="quarter" idx="12"/>
          </p:nvPr>
        </p:nvSpPr>
        <p:spPr/>
        <p:txBody>
          <a:bodyPr/>
          <a:lstStyle/>
          <a:p>
            <a:fld id="{EE9875E1-63D7-DA4F-8F55-84CCD09F122C}" type="slidenum">
              <a:rPr lang="en-US" smtClean="0"/>
              <a:t>22</a:t>
            </a:fld>
            <a:endParaRPr lang="en-US"/>
          </a:p>
        </p:txBody>
      </p:sp>
    </p:spTree>
    <p:extLst>
      <p:ext uri="{BB962C8B-B14F-4D97-AF65-F5344CB8AC3E}">
        <p14:creationId xmlns:p14="http://schemas.microsoft.com/office/powerpoint/2010/main" val="1457161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B004-3640-E9D2-1B39-89E4943D3C6C}"/>
              </a:ext>
            </a:extLst>
          </p:cNvPr>
          <p:cNvSpPr>
            <a:spLocks noGrp="1"/>
          </p:cNvSpPr>
          <p:nvPr>
            <p:ph type="title"/>
          </p:nvPr>
        </p:nvSpPr>
        <p:spPr/>
        <p:txBody>
          <a:bodyPr/>
          <a:lstStyle/>
          <a:p>
            <a:pPr algn="ctr"/>
            <a:r>
              <a:rPr lang="en-US" b="1" dirty="0">
                <a:solidFill>
                  <a:schemeClr val="accent6">
                    <a:lumMod val="50000"/>
                  </a:schemeClr>
                </a:solidFill>
              </a:rPr>
              <a:t>Cross-validation plot</a:t>
            </a:r>
          </a:p>
        </p:txBody>
      </p:sp>
      <p:pic>
        <p:nvPicPr>
          <p:cNvPr id="5" name="Picture 4">
            <a:extLst>
              <a:ext uri="{FF2B5EF4-FFF2-40B4-BE49-F238E27FC236}">
                <a16:creationId xmlns:a16="http://schemas.microsoft.com/office/drawing/2014/main" id="{FD8D4532-DB5E-BBF8-2E27-3CD9DF78C509}"/>
              </a:ext>
            </a:extLst>
          </p:cNvPr>
          <p:cNvPicPr>
            <a:picLocks noChangeAspect="1"/>
          </p:cNvPicPr>
          <p:nvPr/>
        </p:nvPicPr>
        <p:blipFill>
          <a:blip r:embed="rId2"/>
          <a:stretch>
            <a:fillRect/>
          </a:stretch>
        </p:blipFill>
        <p:spPr>
          <a:xfrm>
            <a:off x="6484257" y="1412418"/>
            <a:ext cx="5842000" cy="4381500"/>
          </a:xfrm>
          <a:prstGeom prst="rect">
            <a:avLst/>
          </a:prstGeom>
        </p:spPr>
      </p:pic>
      <p:pic>
        <p:nvPicPr>
          <p:cNvPr id="6" name="Picture 5">
            <a:extLst>
              <a:ext uri="{FF2B5EF4-FFF2-40B4-BE49-F238E27FC236}">
                <a16:creationId xmlns:a16="http://schemas.microsoft.com/office/drawing/2014/main" id="{F5E00974-28FF-346F-A83A-4533E55F9C55}"/>
              </a:ext>
            </a:extLst>
          </p:cNvPr>
          <p:cNvPicPr>
            <a:picLocks noChangeAspect="1"/>
          </p:cNvPicPr>
          <p:nvPr/>
        </p:nvPicPr>
        <p:blipFill>
          <a:blip r:embed="rId3"/>
          <a:stretch>
            <a:fillRect/>
          </a:stretch>
        </p:blipFill>
        <p:spPr>
          <a:xfrm>
            <a:off x="87087" y="1997016"/>
            <a:ext cx="6295571" cy="3074257"/>
          </a:xfrm>
          <a:prstGeom prst="rect">
            <a:avLst/>
          </a:prstGeom>
        </p:spPr>
      </p:pic>
      <p:sp>
        <p:nvSpPr>
          <p:cNvPr id="8" name="Slide Number Placeholder 7">
            <a:extLst>
              <a:ext uri="{FF2B5EF4-FFF2-40B4-BE49-F238E27FC236}">
                <a16:creationId xmlns:a16="http://schemas.microsoft.com/office/drawing/2014/main" id="{3B945779-3F1F-37FF-31C7-0C56004E75D4}"/>
              </a:ext>
            </a:extLst>
          </p:cNvPr>
          <p:cNvSpPr>
            <a:spLocks noGrp="1"/>
          </p:cNvSpPr>
          <p:nvPr>
            <p:ph type="sldNum" sz="quarter" idx="12"/>
          </p:nvPr>
        </p:nvSpPr>
        <p:spPr/>
        <p:txBody>
          <a:bodyPr/>
          <a:lstStyle/>
          <a:p>
            <a:fld id="{EE9875E1-63D7-DA4F-8F55-84CCD09F122C}" type="slidenum">
              <a:rPr lang="en-US" smtClean="0"/>
              <a:t>23</a:t>
            </a:fld>
            <a:endParaRPr lang="en-US"/>
          </a:p>
        </p:txBody>
      </p:sp>
    </p:spTree>
    <p:extLst>
      <p:ext uri="{BB962C8B-B14F-4D97-AF65-F5344CB8AC3E}">
        <p14:creationId xmlns:p14="http://schemas.microsoft.com/office/powerpoint/2010/main" val="15021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5E81-248B-2D72-ACA6-5FBB2EDDC23D}"/>
              </a:ext>
            </a:extLst>
          </p:cNvPr>
          <p:cNvSpPr>
            <a:spLocks noGrp="1"/>
          </p:cNvSpPr>
          <p:nvPr>
            <p:ph type="title"/>
          </p:nvPr>
        </p:nvSpPr>
        <p:spPr>
          <a:xfrm>
            <a:off x="838200" y="365125"/>
            <a:ext cx="10515600" cy="803725"/>
          </a:xfrm>
        </p:spPr>
        <p:txBody>
          <a:bodyPr/>
          <a:lstStyle/>
          <a:p>
            <a:pPr algn="ctr"/>
            <a:r>
              <a:rPr lang="en-US" dirty="0"/>
              <a:t>Check the probabilities </a:t>
            </a:r>
          </a:p>
        </p:txBody>
      </p:sp>
      <p:pic>
        <p:nvPicPr>
          <p:cNvPr id="5" name="Content Placeholder 4">
            <a:extLst>
              <a:ext uri="{FF2B5EF4-FFF2-40B4-BE49-F238E27FC236}">
                <a16:creationId xmlns:a16="http://schemas.microsoft.com/office/drawing/2014/main" id="{A671AB74-B2AE-F66C-8AD1-F828462716E1}"/>
              </a:ext>
            </a:extLst>
          </p:cNvPr>
          <p:cNvPicPr>
            <a:picLocks noGrp="1" noChangeAspect="1"/>
          </p:cNvPicPr>
          <p:nvPr>
            <p:ph idx="1"/>
          </p:nvPr>
        </p:nvPicPr>
        <p:blipFill>
          <a:blip r:embed="rId2"/>
          <a:stretch>
            <a:fillRect/>
          </a:stretch>
        </p:blipFill>
        <p:spPr>
          <a:xfrm>
            <a:off x="2921908" y="2551334"/>
            <a:ext cx="6348184" cy="4351338"/>
          </a:xfrm>
        </p:spPr>
      </p:pic>
      <p:pic>
        <p:nvPicPr>
          <p:cNvPr id="7" name="Picture 6">
            <a:extLst>
              <a:ext uri="{FF2B5EF4-FFF2-40B4-BE49-F238E27FC236}">
                <a16:creationId xmlns:a16="http://schemas.microsoft.com/office/drawing/2014/main" id="{DCAAEAF4-D18B-70CD-FC3B-DDB0F746DE9A}"/>
              </a:ext>
            </a:extLst>
          </p:cNvPr>
          <p:cNvPicPr>
            <a:picLocks noChangeAspect="1"/>
          </p:cNvPicPr>
          <p:nvPr/>
        </p:nvPicPr>
        <p:blipFill>
          <a:blip r:embed="rId3"/>
          <a:stretch>
            <a:fillRect/>
          </a:stretch>
        </p:blipFill>
        <p:spPr>
          <a:xfrm>
            <a:off x="1524000" y="1255934"/>
            <a:ext cx="9144000" cy="1295400"/>
          </a:xfrm>
          <a:prstGeom prst="rect">
            <a:avLst/>
          </a:prstGeom>
        </p:spPr>
      </p:pic>
      <p:sp>
        <p:nvSpPr>
          <p:cNvPr id="9" name="Slide Number Placeholder 8">
            <a:extLst>
              <a:ext uri="{FF2B5EF4-FFF2-40B4-BE49-F238E27FC236}">
                <a16:creationId xmlns:a16="http://schemas.microsoft.com/office/drawing/2014/main" id="{327F23C0-04B0-2DAC-D10C-68F651585B69}"/>
              </a:ext>
            </a:extLst>
          </p:cNvPr>
          <p:cNvSpPr>
            <a:spLocks noGrp="1"/>
          </p:cNvSpPr>
          <p:nvPr>
            <p:ph type="sldNum" sz="quarter" idx="12"/>
          </p:nvPr>
        </p:nvSpPr>
        <p:spPr/>
        <p:txBody>
          <a:bodyPr/>
          <a:lstStyle/>
          <a:p>
            <a:fld id="{EE9875E1-63D7-DA4F-8F55-84CCD09F122C}" type="slidenum">
              <a:rPr lang="en-US" smtClean="0"/>
              <a:t>24</a:t>
            </a:fld>
            <a:endParaRPr lang="en-US"/>
          </a:p>
        </p:txBody>
      </p:sp>
    </p:spTree>
    <p:extLst>
      <p:ext uri="{BB962C8B-B14F-4D97-AF65-F5344CB8AC3E}">
        <p14:creationId xmlns:p14="http://schemas.microsoft.com/office/powerpoint/2010/main" val="42151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DF81-2A8F-10D7-B72C-411BAB5CBDC9}"/>
              </a:ext>
            </a:extLst>
          </p:cNvPr>
          <p:cNvSpPr>
            <a:spLocks noGrp="1"/>
          </p:cNvSpPr>
          <p:nvPr>
            <p:ph type="title"/>
          </p:nvPr>
        </p:nvSpPr>
        <p:spPr/>
        <p:txBody>
          <a:bodyPr/>
          <a:lstStyle/>
          <a:p>
            <a:pPr algn="ctr"/>
            <a:r>
              <a:rPr lang="en-US" b="1" dirty="0">
                <a:solidFill>
                  <a:schemeClr val="accent6">
                    <a:lumMod val="50000"/>
                  </a:schemeClr>
                </a:solidFill>
              </a:rPr>
              <a:t>Evaluation metrics</a:t>
            </a:r>
          </a:p>
        </p:txBody>
      </p:sp>
      <p:sp>
        <p:nvSpPr>
          <p:cNvPr id="4" name="TextBox 3">
            <a:extLst>
              <a:ext uri="{FF2B5EF4-FFF2-40B4-BE49-F238E27FC236}">
                <a16:creationId xmlns:a16="http://schemas.microsoft.com/office/drawing/2014/main" id="{CF5441EE-7886-381F-71D9-766426089928}"/>
              </a:ext>
            </a:extLst>
          </p:cNvPr>
          <p:cNvSpPr txBox="1"/>
          <p:nvPr/>
        </p:nvSpPr>
        <p:spPr>
          <a:xfrm>
            <a:off x="595085" y="1659285"/>
            <a:ext cx="7355924" cy="3539430"/>
          </a:xfrm>
          <a:prstGeom prst="rect">
            <a:avLst/>
          </a:prstGeom>
          <a:noFill/>
        </p:spPr>
        <p:txBody>
          <a:bodyPr wrap="none" rtlCol="0">
            <a:spAutoFit/>
          </a:bodyPr>
          <a:lstStyle/>
          <a:p>
            <a:r>
              <a:rPr lang="en-US" sz="3200" dirty="0"/>
              <a:t>There are several ways to evaluate a model</a:t>
            </a:r>
          </a:p>
          <a:p>
            <a:pPr marL="285750" indent="-285750">
              <a:buFont typeface="Arial" panose="020B0604020202020204" pitchFamily="34" charset="0"/>
              <a:buChar char="•"/>
            </a:pPr>
            <a:r>
              <a:rPr lang="en-US" sz="3200" dirty="0"/>
              <a:t>Area Under Curve</a:t>
            </a:r>
          </a:p>
          <a:p>
            <a:pPr marL="285750" indent="-285750">
              <a:buFont typeface="Arial" panose="020B0604020202020204" pitchFamily="34" charset="0"/>
              <a:buChar char="•"/>
            </a:pPr>
            <a:r>
              <a:rPr lang="en-US" sz="3200" dirty="0"/>
              <a:t>Logloss</a:t>
            </a:r>
          </a:p>
          <a:p>
            <a:pPr marL="285750" indent="-285750">
              <a:buFont typeface="Arial" panose="020B0604020202020204" pitchFamily="34" charset="0"/>
              <a:buChar char="•"/>
            </a:pPr>
            <a:r>
              <a:rPr lang="en-US" sz="3200" dirty="0"/>
              <a:t>Absolute squared error</a:t>
            </a:r>
          </a:p>
          <a:p>
            <a:pPr marL="285750" indent="-285750">
              <a:buFont typeface="Arial" panose="020B0604020202020204" pitchFamily="34" charset="0"/>
              <a:buChar char="•"/>
            </a:pPr>
            <a:r>
              <a:rPr lang="en-US" sz="3200" dirty="0"/>
              <a:t>Root mean square error</a:t>
            </a:r>
          </a:p>
          <a:p>
            <a:pPr marL="285750" indent="-285750">
              <a:buFont typeface="Arial" panose="020B0604020202020204" pitchFamily="34" charset="0"/>
              <a:buChar char="•"/>
            </a:pPr>
            <a:r>
              <a:rPr lang="en-US" sz="3200" dirty="0"/>
              <a:t>Root mean square log error</a:t>
            </a:r>
          </a:p>
          <a:p>
            <a:pPr marL="285750" indent="-285750">
              <a:buFont typeface="Arial" panose="020B0604020202020204" pitchFamily="34" charset="0"/>
              <a:buChar char="•"/>
            </a:pPr>
            <a:r>
              <a:rPr lang="en-US" sz="3200" dirty="0"/>
              <a:t>Multiclass classification error rate</a:t>
            </a:r>
          </a:p>
        </p:txBody>
      </p:sp>
      <p:pic>
        <p:nvPicPr>
          <p:cNvPr id="6" name="Picture 5">
            <a:extLst>
              <a:ext uri="{FF2B5EF4-FFF2-40B4-BE49-F238E27FC236}">
                <a16:creationId xmlns:a16="http://schemas.microsoft.com/office/drawing/2014/main" id="{1DFB5F2B-33D2-AD49-8F13-704D09E34937}"/>
              </a:ext>
            </a:extLst>
          </p:cNvPr>
          <p:cNvPicPr>
            <a:picLocks noChangeAspect="1"/>
          </p:cNvPicPr>
          <p:nvPr/>
        </p:nvPicPr>
        <p:blipFill>
          <a:blip r:embed="rId2"/>
          <a:stretch>
            <a:fillRect/>
          </a:stretch>
        </p:blipFill>
        <p:spPr>
          <a:xfrm>
            <a:off x="7662418" y="2554409"/>
            <a:ext cx="4125951" cy="3918857"/>
          </a:xfrm>
          <a:prstGeom prst="rect">
            <a:avLst/>
          </a:prstGeom>
        </p:spPr>
      </p:pic>
      <p:sp>
        <p:nvSpPr>
          <p:cNvPr id="8" name="Slide Number Placeholder 7">
            <a:extLst>
              <a:ext uri="{FF2B5EF4-FFF2-40B4-BE49-F238E27FC236}">
                <a16:creationId xmlns:a16="http://schemas.microsoft.com/office/drawing/2014/main" id="{1D81F6D1-1CE3-93C9-1F47-D3B0DE15295D}"/>
              </a:ext>
            </a:extLst>
          </p:cNvPr>
          <p:cNvSpPr>
            <a:spLocks noGrp="1"/>
          </p:cNvSpPr>
          <p:nvPr>
            <p:ph type="sldNum" sz="quarter" idx="12"/>
          </p:nvPr>
        </p:nvSpPr>
        <p:spPr/>
        <p:txBody>
          <a:bodyPr/>
          <a:lstStyle/>
          <a:p>
            <a:fld id="{EE9875E1-63D7-DA4F-8F55-84CCD09F122C}" type="slidenum">
              <a:rPr lang="en-US" smtClean="0"/>
              <a:t>25</a:t>
            </a:fld>
            <a:endParaRPr lang="en-US"/>
          </a:p>
        </p:txBody>
      </p:sp>
    </p:spTree>
    <p:extLst>
      <p:ext uri="{BB962C8B-B14F-4D97-AF65-F5344CB8AC3E}">
        <p14:creationId xmlns:p14="http://schemas.microsoft.com/office/powerpoint/2010/main" val="278051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E696-E4AD-B04A-3154-98BD5974EDFB}"/>
              </a:ext>
            </a:extLst>
          </p:cNvPr>
          <p:cNvSpPr>
            <a:spLocks noGrp="1"/>
          </p:cNvSpPr>
          <p:nvPr>
            <p:ph type="title"/>
          </p:nvPr>
        </p:nvSpPr>
        <p:spPr/>
        <p:txBody>
          <a:bodyPr/>
          <a:lstStyle/>
          <a:p>
            <a:pPr algn="ctr"/>
            <a:r>
              <a:rPr lang="en-US" b="1" dirty="0">
                <a:solidFill>
                  <a:schemeClr val="accent6">
                    <a:lumMod val="50000"/>
                  </a:schemeClr>
                </a:solidFill>
              </a:rPr>
              <a:t>Is your model selective enough?</a:t>
            </a:r>
          </a:p>
        </p:txBody>
      </p:sp>
      <p:pic>
        <p:nvPicPr>
          <p:cNvPr id="5" name="Content Placeholder 4">
            <a:extLst>
              <a:ext uri="{FF2B5EF4-FFF2-40B4-BE49-F238E27FC236}">
                <a16:creationId xmlns:a16="http://schemas.microsoft.com/office/drawing/2014/main" id="{5BB17917-BA3D-43E4-697B-9283EC4B2838}"/>
              </a:ext>
            </a:extLst>
          </p:cNvPr>
          <p:cNvPicPr>
            <a:picLocks noGrp="1" noChangeAspect="1"/>
          </p:cNvPicPr>
          <p:nvPr>
            <p:ph idx="1"/>
          </p:nvPr>
        </p:nvPicPr>
        <p:blipFill>
          <a:blip r:embed="rId2"/>
          <a:stretch>
            <a:fillRect/>
          </a:stretch>
        </p:blipFill>
        <p:spPr>
          <a:xfrm>
            <a:off x="130628" y="2193721"/>
            <a:ext cx="6083300" cy="2082800"/>
          </a:xfrm>
        </p:spPr>
      </p:pic>
      <p:sp>
        <p:nvSpPr>
          <p:cNvPr id="6" name="TextBox 5">
            <a:extLst>
              <a:ext uri="{FF2B5EF4-FFF2-40B4-BE49-F238E27FC236}">
                <a16:creationId xmlns:a16="http://schemas.microsoft.com/office/drawing/2014/main" id="{23AEDD13-7D17-95AF-90BD-6AA6242D21BE}"/>
              </a:ext>
            </a:extLst>
          </p:cNvPr>
          <p:cNvSpPr txBox="1"/>
          <p:nvPr/>
        </p:nvSpPr>
        <p:spPr>
          <a:xfrm>
            <a:off x="7344229" y="1690688"/>
            <a:ext cx="4717143" cy="3785652"/>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a:t>Precision</a:t>
            </a:r>
            <a:r>
              <a:rPr lang="en-US" sz="2400" dirty="0"/>
              <a:t> </a:t>
            </a:r>
            <a:r>
              <a:rPr lang="en-US" sz="2400" dirty="0">
                <a:sym typeface="Wingdings" pitchFamily="2" charset="2"/>
              </a:rPr>
              <a:t> When a positive value is negative, how often is the prediction correct</a:t>
            </a:r>
          </a:p>
          <a:p>
            <a:endParaRPr lang="en-US" sz="2400" dirty="0">
              <a:sym typeface="Wingdings" pitchFamily="2" charset="2"/>
            </a:endParaRPr>
          </a:p>
          <a:p>
            <a:r>
              <a:rPr lang="en-US" sz="2400" b="1" dirty="0">
                <a:sym typeface="Wingdings" pitchFamily="2" charset="2"/>
              </a:rPr>
              <a:t>Recall</a:t>
            </a:r>
            <a:r>
              <a:rPr lang="en-US" sz="2400" dirty="0">
                <a:sym typeface="Wingdings" pitchFamily="2" charset="2"/>
              </a:rPr>
              <a:t>  Similar to specificity, when the actual value is negative, how often is the prediction correct?</a:t>
            </a:r>
          </a:p>
          <a:p>
            <a:endParaRPr lang="en-US" sz="2400" dirty="0">
              <a:sym typeface="Wingdings" pitchFamily="2" charset="2"/>
            </a:endParaRPr>
          </a:p>
          <a:p>
            <a:r>
              <a:rPr lang="en-US" sz="2400" b="1" dirty="0">
                <a:sym typeface="Wingdings" pitchFamily="2" charset="2"/>
              </a:rPr>
              <a:t>F1-score</a:t>
            </a:r>
            <a:r>
              <a:rPr lang="en-US" sz="2400" dirty="0">
                <a:sym typeface="Wingdings" pitchFamily="2" charset="2"/>
              </a:rPr>
              <a:t>  Harmonic mean of the precision and recall</a:t>
            </a:r>
          </a:p>
        </p:txBody>
      </p:sp>
      <p:sp>
        <p:nvSpPr>
          <p:cNvPr id="8" name="Slide Number Placeholder 7">
            <a:extLst>
              <a:ext uri="{FF2B5EF4-FFF2-40B4-BE49-F238E27FC236}">
                <a16:creationId xmlns:a16="http://schemas.microsoft.com/office/drawing/2014/main" id="{CB078625-C765-0490-521B-55B1E06B4CFC}"/>
              </a:ext>
            </a:extLst>
          </p:cNvPr>
          <p:cNvSpPr>
            <a:spLocks noGrp="1"/>
          </p:cNvSpPr>
          <p:nvPr>
            <p:ph type="sldNum" sz="quarter" idx="12"/>
          </p:nvPr>
        </p:nvSpPr>
        <p:spPr/>
        <p:txBody>
          <a:bodyPr/>
          <a:lstStyle/>
          <a:p>
            <a:fld id="{EE9875E1-63D7-DA4F-8F55-84CCD09F122C}" type="slidenum">
              <a:rPr lang="en-US" smtClean="0"/>
              <a:t>26</a:t>
            </a:fld>
            <a:endParaRPr lang="en-US"/>
          </a:p>
        </p:txBody>
      </p:sp>
    </p:spTree>
    <p:extLst>
      <p:ext uri="{BB962C8B-B14F-4D97-AF65-F5344CB8AC3E}">
        <p14:creationId xmlns:p14="http://schemas.microsoft.com/office/powerpoint/2010/main" val="3149468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58A8-6CD3-FA1B-C1DE-EC0BE7742DF2}"/>
              </a:ext>
            </a:extLst>
          </p:cNvPr>
          <p:cNvSpPr>
            <a:spLocks noGrp="1"/>
          </p:cNvSpPr>
          <p:nvPr>
            <p:ph type="title"/>
          </p:nvPr>
        </p:nvSpPr>
        <p:spPr/>
        <p:txBody>
          <a:bodyPr/>
          <a:lstStyle/>
          <a:p>
            <a:pPr algn="ctr"/>
            <a:r>
              <a:rPr lang="en-US" b="1" dirty="0">
                <a:solidFill>
                  <a:schemeClr val="accent6">
                    <a:lumMod val="50000"/>
                  </a:schemeClr>
                </a:solidFill>
              </a:rPr>
              <a:t>Interpreting the model</a:t>
            </a:r>
          </a:p>
        </p:txBody>
      </p:sp>
      <p:sp>
        <p:nvSpPr>
          <p:cNvPr id="3" name="Content Placeholder 2">
            <a:extLst>
              <a:ext uri="{FF2B5EF4-FFF2-40B4-BE49-F238E27FC236}">
                <a16:creationId xmlns:a16="http://schemas.microsoft.com/office/drawing/2014/main" id="{23DC25C4-3CA0-50FE-1718-0414AB5EFB40}"/>
              </a:ext>
            </a:extLst>
          </p:cNvPr>
          <p:cNvSpPr>
            <a:spLocks noGrp="1"/>
          </p:cNvSpPr>
          <p:nvPr>
            <p:ph idx="1"/>
          </p:nvPr>
        </p:nvSpPr>
        <p:spPr>
          <a:xfrm>
            <a:off x="838200" y="1825625"/>
            <a:ext cx="10515600" cy="1164318"/>
          </a:xfrm>
        </p:spPr>
        <p:txBody>
          <a:bodyPr/>
          <a:lstStyle/>
          <a:p>
            <a:r>
              <a:rPr lang="en-US" dirty="0"/>
              <a:t>One can use XGBoost internal tools</a:t>
            </a:r>
          </a:p>
          <a:p>
            <a:pPr marL="0" indent="0">
              <a:buNone/>
            </a:pPr>
            <a:endParaRPr lang="en-US" dirty="0"/>
          </a:p>
        </p:txBody>
      </p:sp>
      <p:pic>
        <p:nvPicPr>
          <p:cNvPr id="7170" name="Picture 2">
            <a:extLst>
              <a:ext uri="{FF2B5EF4-FFF2-40B4-BE49-F238E27FC236}">
                <a16:creationId xmlns:a16="http://schemas.microsoft.com/office/drawing/2014/main" id="{8D32E4D3-0B88-1EE9-32E2-D4DCBC97A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2568725"/>
            <a:ext cx="7698014" cy="3924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12B59B-718E-1BD1-7DFB-D6C3E1BA3CB5}"/>
              </a:ext>
            </a:extLst>
          </p:cNvPr>
          <p:cNvSpPr txBox="1"/>
          <p:nvPr/>
        </p:nvSpPr>
        <p:spPr>
          <a:xfrm>
            <a:off x="8519886" y="4069135"/>
            <a:ext cx="3454405" cy="1200329"/>
          </a:xfrm>
          <a:prstGeom prst="rect">
            <a:avLst/>
          </a:prstGeom>
          <a:noFill/>
        </p:spPr>
        <p:txBody>
          <a:bodyPr wrap="square" rtlCol="0">
            <a:spAutoFit/>
          </a:bodyPr>
          <a:lstStyle/>
          <a:p>
            <a:r>
              <a:rPr lang="en-US" sz="2400" dirty="0"/>
              <a:t>Sample feature importance plot of variables from the model </a:t>
            </a:r>
          </a:p>
        </p:txBody>
      </p:sp>
      <p:sp>
        <p:nvSpPr>
          <p:cNvPr id="6" name="Slide Number Placeholder 5">
            <a:extLst>
              <a:ext uri="{FF2B5EF4-FFF2-40B4-BE49-F238E27FC236}">
                <a16:creationId xmlns:a16="http://schemas.microsoft.com/office/drawing/2014/main" id="{FED18EE5-E843-75C7-ABC7-102AE2BB547B}"/>
              </a:ext>
            </a:extLst>
          </p:cNvPr>
          <p:cNvSpPr>
            <a:spLocks noGrp="1"/>
          </p:cNvSpPr>
          <p:nvPr>
            <p:ph type="sldNum" sz="quarter" idx="12"/>
          </p:nvPr>
        </p:nvSpPr>
        <p:spPr/>
        <p:txBody>
          <a:bodyPr/>
          <a:lstStyle/>
          <a:p>
            <a:fld id="{EE9875E1-63D7-DA4F-8F55-84CCD09F122C}" type="slidenum">
              <a:rPr lang="en-US" smtClean="0"/>
              <a:t>27</a:t>
            </a:fld>
            <a:endParaRPr lang="en-US"/>
          </a:p>
        </p:txBody>
      </p:sp>
    </p:spTree>
    <p:extLst>
      <p:ext uri="{BB962C8B-B14F-4D97-AF65-F5344CB8AC3E}">
        <p14:creationId xmlns:p14="http://schemas.microsoft.com/office/powerpoint/2010/main" val="115847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6D855-9CAB-06CF-607D-1950FAAC895A}"/>
              </a:ext>
            </a:extLst>
          </p:cNvPr>
          <p:cNvSpPr>
            <a:spLocks noGrp="1"/>
          </p:cNvSpPr>
          <p:nvPr>
            <p:ph type="title"/>
          </p:nvPr>
        </p:nvSpPr>
        <p:spPr/>
        <p:txBody>
          <a:bodyPr/>
          <a:lstStyle/>
          <a:p>
            <a:pPr algn="ctr"/>
            <a:r>
              <a:rPr lang="en-US" b="1" dirty="0">
                <a:solidFill>
                  <a:schemeClr val="accent6">
                    <a:lumMod val="50000"/>
                  </a:schemeClr>
                </a:solidFill>
              </a:rPr>
              <a:t>Using SHAP or LIME for </a:t>
            </a:r>
            <a:r>
              <a:rPr lang="en-US" b="1" dirty="0" err="1">
                <a:solidFill>
                  <a:schemeClr val="accent6">
                    <a:lumMod val="50000"/>
                  </a:schemeClr>
                </a:solidFill>
              </a:rPr>
              <a:t>explainability</a:t>
            </a:r>
            <a:endParaRPr lang="en-US" b="1" dirty="0">
              <a:solidFill>
                <a:schemeClr val="accent6">
                  <a:lumMod val="50000"/>
                </a:schemeClr>
              </a:solidFill>
            </a:endParaRPr>
          </a:p>
        </p:txBody>
      </p:sp>
      <p:sp>
        <p:nvSpPr>
          <p:cNvPr id="3" name="Content Placeholder 2">
            <a:extLst>
              <a:ext uri="{FF2B5EF4-FFF2-40B4-BE49-F238E27FC236}">
                <a16:creationId xmlns:a16="http://schemas.microsoft.com/office/drawing/2014/main" id="{1D0F7195-C3AD-285A-DDA1-2E328789F985}"/>
              </a:ext>
            </a:extLst>
          </p:cNvPr>
          <p:cNvSpPr>
            <a:spLocks noGrp="1"/>
          </p:cNvSpPr>
          <p:nvPr>
            <p:ph idx="1"/>
          </p:nvPr>
        </p:nvSpPr>
        <p:spPr/>
        <p:txBody>
          <a:bodyPr>
            <a:normAutofit/>
          </a:bodyPr>
          <a:lstStyle/>
          <a:p>
            <a:pPr marL="0" indent="0">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r>
              <a:rPr lang="en-US" dirty="0" err="1">
                <a:effectLst/>
                <a:latin typeface="Calibri" panose="020F0502020204030204" pitchFamily="34" charset="0"/>
                <a:ea typeface="Times New Roman" panose="02020603050405020304" pitchFamily="18" charset="0"/>
                <a:cs typeface="Times New Roman" panose="02020603050405020304" pitchFamily="18" charset="0"/>
              </a:rPr>
              <a:t>SHapely</a:t>
            </a:r>
            <a:r>
              <a:rPr lang="en-US" dirty="0">
                <a:effectLst/>
                <a:latin typeface="Calibri" panose="020F0502020204030204" pitchFamily="34" charset="0"/>
                <a:ea typeface="Times New Roman" panose="02020603050405020304" pitchFamily="18" charset="0"/>
                <a:cs typeface="Times New Roman" panose="02020603050405020304" pitchFamily="18" charset="0"/>
              </a:rPr>
              <a:t> Additive </a:t>
            </a:r>
            <a:r>
              <a:rPr lang="en-US" dirty="0" err="1">
                <a:effectLst/>
                <a:latin typeface="Calibri" panose="020F0502020204030204" pitchFamily="34" charset="0"/>
                <a:ea typeface="Times New Roman" panose="02020603050405020304" pitchFamily="18" charset="0"/>
                <a:cs typeface="Times New Roman" panose="02020603050405020304" pitchFamily="18" charset="0"/>
              </a:rPr>
              <a:t>exPlanations</a:t>
            </a:r>
            <a:r>
              <a:rPr lang="en-US" dirty="0">
                <a:effectLst/>
                <a:latin typeface="Calibri" panose="020F0502020204030204" pitchFamily="34" charset="0"/>
                <a:ea typeface="Times New Roman" panose="02020603050405020304" pitchFamily="18" charset="0"/>
                <a:cs typeface="Times New Roman" panose="02020603050405020304" pitchFamily="18" charset="0"/>
              </a:rPr>
              <a:t> (SHAP)</a:t>
            </a:r>
            <a:r>
              <a:rPr lang="en-DE" sz="4000" dirty="0">
                <a:effectLst/>
              </a:rPr>
              <a:t> </a:t>
            </a:r>
          </a:p>
          <a:p>
            <a:pPr marL="0" indent="0">
              <a:buNone/>
            </a:pPr>
            <a:r>
              <a:rPr lang="en-US" dirty="0">
                <a:effectLst/>
                <a:latin typeface="Calibri" panose="020F0502020204030204" pitchFamily="34" charset="0"/>
                <a:ea typeface="Times New Roman" panose="02020603050405020304" pitchFamily="18" charset="0"/>
                <a:cs typeface="Times New Roman" panose="02020603050405020304" pitchFamily="18" charset="0"/>
              </a:rPr>
              <a:t>- Local Interpretable Model-Agonistic Explanations (LIME)</a:t>
            </a:r>
            <a:r>
              <a:rPr lang="en-DE" sz="4000" dirty="0">
                <a:effectLst/>
              </a:rPr>
              <a:t> </a:t>
            </a:r>
            <a:endParaRPr lang="en-DE" sz="4000" dirty="0"/>
          </a:p>
          <a:p>
            <a:pPr lvl="1"/>
            <a:r>
              <a:rPr lang="en-US" sz="2800" dirty="0">
                <a:effectLst/>
                <a:latin typeface="Calibri" panose="020F0502020204030204" pitchFamily="34" charset="0"/>
                <a:ea typeface="Times New Roman" panose="02020603050405020304" pitchFamily="18" charset="0"/>
                <a:cs typeface="Times New Roman" panose="02020603050405020304" pitchFamily="18" charset="0"/>
              </a:rPr>
              <a:t>Additive feature attribution methods to break down individual contribution of each feature</a:t>
            </a:r>
          </a:p>
          <a:p>
            <a:pPr lvl="1"/>
            <a:r>
              <a:rPr lang="en-US" sz="2800" dirty="0">
                <a:effectLst/>
                <a:latin typeface="Calibri" panose="020F0502020204030204" pitchFamily="34" charset="0"/>
                <a:ea typeface="Times New Roman" panose="02020603050405020304" pitchFamily="18" charset="0"/>
                <a:cs typeface="Times New Roman" panose="02020603050405020304" pitchFamily="18" charset="0"/>
              </a:rPr>
              <a:t>simplify the global complexity in the model and approximate it around the vicinity of particular instances</a:t>
            </a:r>
            <a:r>
              <a:rPr lang="en-DE" sz="3600" dirty="0">
                <a:effectLst/>
              </a:rPr>
              <a:t>  </a:t>
            </a:r>
            <a:endParaRPr lang="en-US" sz="3600" dirty="0"/>
          </a:p>
        </p:txBody>
      </p:sp>
      <p:sp>
        <p:nvSpPr>
          <p:cNvPr id="5" name="Slide Number Placeholder 4">
            <a:extLst>
              <a:ext uri="{FF2B5EF4-FFF2-40B4-BE49-F238E27FC236}">
                <a16:creationId xmlns:a16="http://schemas.microsoft.com/office/drawing/2014/main" id="{B0D9C20A-D146-C86A-FCDD-ACC2346E2319}"/>
              </a:ext>
            </a:extLst>
          </p:cNvPr>
          <p:cNvSpPr>
            <a:spLocks noGrp="1"/>
          </p:cNvSpPr>
          <p:nvPr>
            <p:ph type="sldNum" sz="quarter" idx="12"/>
          </p:nvPr>
        </p:nvSpPr>
        <p:spPr/>
        <p:txBody>
          <a:bodyPr/>
          <a:lstStyle/>
          <a:p>
            <a:fld id="{EE9875E1-63D7-DA4F-8F55-84CCD09F122C}" type="slidenum">
              <a:rPr lang="en-US" smtClean="0"/>
              <a:t>28</a:t>
            </a:fld>
            <a:endParaRPr lang="en-US"/>
          </a:p>
        </p:txBody>
      </p:sp>
    </p:spTree>
    <p:extLst>
      <p:ext uri="{BB962C8B-B14F-4D97-AF65-F5344CB8AC3E}">
        <p14:creationId xmlns:p14="http://schemas.microsoft.com/office/powerpoint/2010/main" val="3814057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D1C0A-9B92-B426-791D-B0978B61C4DC}"/>
              </a:ext>
            </a:extLst>
          </p:cNvPr>
          <p:cNvSpPr>
            <a:spLocks noGrp="1"/>
          </p:cNvSpPr>
          <p:nvPr>
            <p:ph type="title"/>
          </p:nvPr>
        </p:nvSpPr>
        <p:spPr/>
        <p:txBody>
          <a:bodyPr/>
          <a:lstStyle/>
          <a:p>
            <a:pPr algn="ctr"/>
            <a:r>
              <a:rPr lang="en-US" b="1" dirty="0">
                <a:solidFill>
                  <a:schemeClr val="accent6">
                    <a:lumMod val="50000"/>
                  </a:schemeClr>
                </a:solidFill>
              </a:rPr>
              <a:t>Sample SHAP output</a:t>
            </a:r>
          </a:p>
        </p:txBody>
      </p:sp>
      <p:pic>
        <p:nvPicPr>
          <p:cNvPr id="5" name="Content Placeholder 4">
            <a:extLst>
              <a:ext uri="{FF2B5EF4-FFF2-40B4-BE49-F238E27FC236}">
                <a16:creationId xmlns:a16="http://schemas.microsoft.com/office/drawing/2014/main" id="{9614C955-ACAB-BD66-74B1-653591AA2C9A}"/>
              </a:ext>
            </a:extLst>
          </p:cNvPr>
          <p:cNvPicPr>
            <a:picLocks noGrp="1" noChangeAspect="1"/>
          </p:cNvPicPr>
          <p:nvPr>
            <p:ph idx="1"/>
          </p:nvPr>
        </p:nvPicPr>
        <p:blipFill>
          <a:blip r:embed="rId2"/>
          <a:stretch>
            <a:fillRect/>
          </a:stretch>
        </p:blipFill>
        <p:spPr>
          <a:xfrm>
            <a:off x="2258912" y="1825625"/>
            <a:ext cx="7674177" cy="4351338"/>
          </a:xfrm>
        </p:spPr>
      </p:pic>
      <p:sp>
        <p:nvSpPr>
          <p:cNvPr id="7" name="Slide Number Placeholder 6">
            <a:extLst>
              <a:ext uri="{FF2B5EF4-FFF2-40B4-BE49-F238E27FC236}">
                <a16:creationId xmlns:a16="http://schemas.microsoft.com/office/drawing/2014/main" id="{15A88A79-8B22-A8E1-27BD-92A8995AC2E6}"/>
              </a:ext>
            </a:extLst>
          </p:cNvPr>
          <p:cNvSpPr>
            <a:spLocks noGrp="1"/>
          </p:cNvSpPr>
          <p:nvPr>
            <p:ph type="sldNum" sz="quarter" idx="12"/>
          </p:nvPr>
        </p:nvSpPr>
        <p:spPr/>
        <p:txBody>
          <a:bodyPr/>
          <a:lstStyle/>
          <a:p>
            <a:fld id="{EE9875E1-63D7-DA4F-8F55-84CCD09F122C}" type="slidenum">
              <a:rPr lang="en-US" smtClean="0"/>
              <a:t>29</a:t>
            </a:fld>
            <a:endParaRPr lang="en-US"/>
          </a:p>
        </p:txBody>
      </p:sp>
    </p:spTree>
    <p:extLst>
      <p:ext uri="{BB962C8B-B14F-4D97-AF65-F5344CB8AC3E}">
        <p14:creationId xmlns:p14="http://schemas.microsoft.com/office/powerpoint/2010/main" val="1346856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8CA4-A5D6-C327-11AB-875930013165}"/>
              </a:ext>
            </a:extLst>
          </p:cNvPr>
          <p:cNvSpPr>
            <a:spLocks noGrp="1"/>
          </p:cNvSpPr>
          <p:nvPr>
            <p:ph type="title"/>
          </p:nvPr>
        </p:nvSpPr>
        <p:spPr/>
        <p:txBody>
          <a:bodyPr/>
          <a:lstStyle/>
          <a:p>
            <a:pPr algn="ctr"/>
            <a:r>
              <a:rPr lang="en-US" sz="4400" b="1" dirty="0">
                <a:solidFill>
                  <a:schemeClr val="accent6">
                    <a:lumMod val="50000"/>
                  </a:schemeClr>
                </a:solidFill>
              </a:rPr>
              <a:t>Basic Introduction</a:t>
            </a:r>
            <a:endParaRPr lang="en-US" b="1" dirty="0">
              <a:solidFill>
                <a:schemeClr val="accent6">
                  <a:lumMod val="50000"/>
                </a:schemeClr>
              </a:solidFill>
            </a:endParaRPr>
          </a:p>
        </p:txBody>
      </p:sp>
      <p:sp>
        <p:nvSpPr>
          <p:cNvPr id="3" name="Content Placeholder 2">
            <a:extLst>
              <a:ext uri="{FF2B5EF4-FFF2-40B4-BE49-F238E27FC236}">
                <a16:creationId xmlns:a16="http://schemas.microsoft.com/office/drawing/2014/main" id="{F07EC67D-EE30-6C65-A8EA-F767089923B5}"/>
              </a:ext>
            </a:extLst>
          </p:cNvPr>
          <p:cNvSpPr>
            <a:spLocks noGrp="1"/>
          </p:cNvSpPr>
          <p:nvPr>
            <p:ph idx="1"/>
          </p:nvPr>
        </p:nvSpPr>
        <p:spPr/>
        <p:txBody>
          <a:bodyPr/>
          <a:lstStyle/>
          <a:p>
            <a:r>
              <a:rPr lang="en-US" dirty="0"/>
              <a:t>We will discuss Supervised ML and NNs</a:t>
            </a:r>
          </a:p>
          <a:p>
            <a:r>
              <a:rPr lang="en-US" dirty="0"/>
              <a:t>I am assuming that you already have a deep understanding of ML</a:t>
            </a:r>
          </a:p>
          <a:p>
            <a:endParaRPr lang="en-US" dirty="0"/>
          </a:p>
        </p:txBody>
      </p:sp>
      <p:pic>
        <p:nvPicPr>
          <p:cNvPr id="4" name="Picture 3">
            <a:extLst>
              <a:ext uri="{FF2B5EF4-FFF2-40B4-BE49-F238E27FC236}">
                <a16:creationId xmlns:a16="http://schemas.microsoft.com/office/drawing/2014/main" id="{A3B0F4D4-342C-62D8-D109-EBD6D4675D63}"/>
              </a:ext>
            </a:extLst>
          </p:cNvPr>
          <p:cNvPicPr>
            <a:picLocks noChangeAspect="1"/>
          </p:cNvPicPr>
          <p:nvPr/>
        </p:nvPicPr>
        <p:blipFill>
          <a:blip r:embed="rId2"/>
          <a:stretch>
            <a:fillRect/>
          </a:stretch>
        </p:blipFill>
        <p:spPr>
          <a:xfrm>
            <a:off x="114907" y="0"/>
            <a:ext cx="1333500" cy="1028700"/>
          </a:xfrm>
          <a:prstGeom prst="rect">
            <a:avLst/>
          </a:prstGeom>
        </p:spPr>
      </p:pic>
      <p:sp>
        <p:nvSpPr>
          <p:cNvPr id="6" name="Slide Number Placeholder 5">
            <a:extLst>
              <a:ext uri="{FF2B5EF4-FFF2-40B4-BE49-F238E27FC236}">
                <a16:creationId xmlns:a16="http://schemas.microsoft.com/office/drawing/2014/main" id="{F1A20166-B748-7036-CDAE-4FBC5B008C53}"/>
              </a:ext>
            </a:extLst>
          </p:cNvPr>
          <p:cNvSpPr>
            <a:spLocks noGrp="1"/>
          </p:cNvSpPr>
          <p:nvPr>
            <p:ph type="sldNum" sz="quarter" idx="12"/>
          </p:nvPr>
        </p:nvSpPr>
        <p:spPr/>
        <p:txBody>
          <a:bodyPr/>
          <a:lstStyle/>
          <a:p>
            <a:fld id="{EE9875E1-63D7-DA4F-8F55-84CCD09F122C}" type="slidenum">
              <a:rPr lang="en-US" smtClean="0"/>
              <a:t>3</a:t>
            </a:fld>
            <a:endParaRPr lang="en-US"/>
          </a:p>
        </p:txBody>
      </p:sp>
    </p:spTree>
    <p:extLst>
      <p:ext uri="{BB962C8B-B14F-4D97-AF65-F5344CB8AC3E}">
        <p14:creationId xmlns:p14="http://schemas.microsoft.com/office/powerpoint/2010/main" val="2140688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B1A7-4F24-0810-76E1-CEFDD7898BBD}"/>
              </a:ext>
            </a:extLst>
          </p:cNvPr>
          <p:cNvSpPr>
            <a:spLocks noGrp="1"/>
          </p:cNvSpPr>
          <p:nvPr>
            <p:ph type="title"/>
          </p:nvPr>
        </p:nvSpPr>
        <p:spPr/>
        <p:txBody>
          <a:bodyPr/>
          <a:lstStyle/>
          <a:p>
            <a:pPr algn="ctr"/>
            <a:r>
              <a:rPr lang="en-US" b="1" dirty="0">
                <a:solidFill>
                  <a:schemeClr val="accent6">
                    <a:lumMod val="50000"/>
                  </a:schemeClr>
                </a:solidFill>
              </a:rPr>
              <a:t>SHAP mean values </a:t>
            </a:r>
          </a:p>
        </p:txBody>
      </p:sp>
      <p:pic>
        <p:nvPicPr>
          <p:cNvPr id="8194" name="Picture 2">
            <a:extLst>
              <a:ext uri="{FF2B5EF4-FFF2-40B4-BE49-F238E27FC236}">
                <a16:creationId xmlns:a16="http://schemas.microsoft.com/office/drawing/2014/main" id="{12553AC6-98D3-33F1-D5BE-92DA12E95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432" y="1901375"/>
            <a:ext cx="6959137" cy="440684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090445D-DCDD-B238-2AAF-A265A06DB375}"/>
              </a:ext>
            </a:extLst>
          </p:cNvPr>
          <p:cNvSpPr>
            <a:spLocks noGrp="1"/>
          </p:cNvSpPr>
          <p:nvPr>
            <p:ph type="sldNum" sz="quarter" idx="12"/>
          </p:nvPr>
        </p:nvSpPr>
        <p:spPr/>
        <p:txBody>
          <a:bodyPr/>
          <a:lstStyle/>
          <a:p>
            <a:fld id="{EE9875E1-63D7-DA4F-8F55-84CCD09F122C}" type="slidenum">
              <a:rPr lang="en-US" smtClean="0"/>
              <a:t>30</a:t>
            </a:fld>
            <a:endParaRPr lang="en-US"/>
          </a:p>
        </p:txBody>
      </p:sp>
    </p:spTree>
    <p:extLst>
      <p:ext uri="{BB962C8B-B14F-4D97-AF65-F5344CB8AC3E}">
        <p14:creationId xmlns:p14="http://schemas.microsoft.com/office/powerpoint/2010/main" val="1144772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E1D67-C125-C184-BEE6-25350E5B59DC}"/>
              </a:ext>
            </a:extLst>
          </p:cNvPr>
          <p:cNvSpPr>
            <a:spLocks noGrp="1"/>
          </p:cNvSpPr>
          <p:nvPr>
            <p:ph type="title"/>
          </p:nvPr>
        </p:nvSpPr>
        <p:spPr/>
        <p:txBody>
          <a:bodyPr/>
          <a:lstStyle/>
          <a:p>
            <a:pPr algn="ctr"/>
            <a:r>
              <a:rPr lang="en-US" dirty="0"/>
              <a:t>Dissecting the features further</a:t>
            </a:r>
          </a:p>
        </p:txBody>
      </p:sp>
      <p:pic>
        <p:nvPicPr>
          <p:cNvPr id="9218" name="Picture 2">
            <a:extLst>
              <a:ext uri="{FF2B5EF4-FFF2-40B4-BE49-F238E27FC236}">
                <a16:creationId xmlns:a16="http://schemas.microsoft.com/office/drawing/2014/main" id="{0377AAB9-A8CB-DD58-E163-D016B7116D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958" y="1868583"/>
            <a:ext cx="7072085" cy="468370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9311EBB-CB30-EFB2-DA77-22910FC84BB3}"/>
              </a:ext>
            </a:extLst>
          </p:cNvPr>
          <p:cNvSpPr>
            <a:spLocks noGrp="1"/>
          </p:cNvSpPr>
          <p:nvPr>
            <p:ph type="sldNum" sz="quarter" idx="12"/>
          </p:nvPr>
        </p:nvSpPr>
        <p:spPr/>
        <p:txBody>
          <a:bodyPr/>
          <a:lstStyle/>
          <a:p>
            <a:fld id="{EE9875E1-63D7-DA4F-8F55-84CCD09F122C}" type="slidenum">
              <a:rPr lang="en-US" smtClean="0"/>
              <a:t>31</a:t>
            </a:fld>
            <a:endParaRPr lang="en-US"/>
          </a:p>
        </p:txBody>
      </p:sp>
    </p:spTree>
    <p:extLst>
      <p:ext uri="{BB962C8B-B14F-4D97-AF65-F5344CB8AC3E}">
        <p14:creationId xmlns:p14="http://schemas.microsoft.com/office/powerpoint/2010/main" val="758710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CFBE2-3BAE-A115-D144-79ABBA43134A}"/>
              </a:ext>
            </a:extLst>
          </p:cNvPr>
          <p:cNvSpPr>
            <a:spLocks noGrp="1"/>
          </p:cNvSpPr>
          <p:nvPr>
            <p:ph type="title"/>
          </p:nvPr>
        </p:nvSpPr>
        <p:spPr/>
        <p:txBody>
          <a:bodyPr/>
          <a:lstStyle/>
          <a:p>
            <a:pPr algn="ctr"/>
            <a:r>
              <a:rPr lang="en-US" dirty="0"/>
              <a:t>Going back to our climate impact model</a:t>
            </a:r>
          </a:p>
        </p:txBody>
      </p:sp>
      <p:sp>
        <p:nvSpPr>
          <p:cNvPr id="3" name="Content Placeholder 2">
            <a:extLst>
              <a:ext uri="{FF2B5EF4-FFF2-40B4-BE49-F238E27FC236}">
                <a16:creationId xmlns:a16="http://schemas.microsoft.com/office/drawing/2014/main" id="{644C671E-278E-212A-A669-EAB1A5E87AE2}"/>
              </a:ext>
            </a:extLst>
          </p:cNvPr>
          <p:cNvSpPr>
            <a:spLocks noGrp="1"/>
          </p:cNvSpPr>
          <p:nvPr>
            <p:ph idx="1"/>
          </p:nvPr>
        </p:nvSpPr>
        <p:spPr/>
        <p:txBody>
          <a:bodyPr/>
          <a:lstStyle/>
          <a:p>
            <a:r>
              <a:rPr lang="en-US" dirty="0"/>
              <a:t>We can conclude that NDWI Plays an important role in the model</a:t>
            </a:r>
          </a:p>
          <a:p>
            <a:r>
              <a:rPr lang="en-US" dirty="0"/>
              <a:t>Followed by bio11 </a:t>
            </a:r>
          </a:p>
          <a:p>
            <a:r>
              <a:rPr lang="en-US" dirty="0"/>
              <a:t>We can also explain why other factors are not important</a:t>
            </a:r>
          </a:p>
          <a:p>
            <a:endParaRPr lang="en-US" dirty="0"/>
          </a:p>
        </p:txBody>
      </p:sp>
      <p:sp>
        <p:nvSpPr>
          <p:cNvPr id="5" name="Slide Number Placeholder 4">
            <a:extLst>
              <a:ext uri="{FF2B5EF4-FFF2-40B4-BE49-F238E27FC236}">
                <a16:creationId xmlns:a16="http://schemas.microsoft.com/office/drawing/2014/main" id="{93E96965-66E8-F74E-22D2-EB50FCAAD52E}"/>
              </a:ext>
            </a:extLst>
          </p:cNvPr>
          <p:cNvSpPr>
            <a:spLocks noGrp="1"/>
          </p:cNvSpPr>
          <p:nvPr>
            <p:ph type="sldNum" sz="quarter" idx="12"/>
          </p:nvPr>
        </p:nvSpPr>
        <p:spPr/>
        <p:txBody>
          <a:bodyPr/>
          <a:lstStyle/>
          <a:p>
            <a:fld id="{EE9875E1-63D7-DA4F-8F55-84CCD09F122C}" type="slidenum">
              <a:rPr lang="en-US" smtClean="0"/>
              <a:t>32</a:t>
            </a:fld>
            <a:endParaRPr lang="en-US"/>
          </a:p>
        </p:txBody>
      </p:sp>
    </p:spTree>
    <p:extLst>
      <p:ext uri="{BB962C8B-B14F-4D97-AF65-F5344CB8AC3E}">
        <p14:creationId xmlns:p14="http://schemas.microsoft.com/office/powerpoint/2010/main" val="743457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FBF03D-A2F3-7862-708C-4C5DB528851C}"/>
              </a:ext>
            </a:extLst>
          </p:cNvPr>
          <p:cNvSpPr>
            <a:spLocks noGrp="1"/>
          </p:cNvSpPr>
          <p:nvPr>
            <p:ph idx="1"/>
          </p:nvPr>
        </p:nvSpPr>
        <p:spPr/>
        <p:txBody>
          <a:bodyPr>
            <a:normAutofit/>
          </a:bodyPr>
          <a:lstStyle/>
          <a:p>
            <a:pPr marL="0" indent="0" algn="ctr">
              <a:buNone/>
            </a:pPr>
            <a:r>
              <a:rPr lang="en-US" sz="6000" dirty="0"/>
              <a:t>Any burning questions so far?</a:t>
            </a:r>
          </a:p>
        </p:txBody>
      </p:sp>
      <p:sp>
        <p:nvSpPr>
          <p:cNvPr id="5" name="Slide Number Placeholder 4">
            <a:extLst>
              <a:ext uri="{FF2B5EF4-FFF2-40B4-BE49-F238E27FC236}">
                <a16:creationId xmlns:a16="http://schemas.microsoft.com/office/drawing/2014/main" id="{A0AA5C7E-40C7-F386-A641-4BC15C573DFE}"/>
              </a:ext>
            </a:extLst>
          </p:cNvPr>
          <p:cNvSpPr>
            <a:spLocks noGrp="1"/>
          </p:cNvSpPr>
          <p:nvPr>
            <p:ph type="sldNum" sz="quarter" idx="12"/>
          </p:nvPr>
        </p:nvSpPr>
        <p:spPr/>
        <p:txBody>
          <a:bodyPr/>
          <a:lstStyle/>
          <a:p>
            <a:fld id="{EE9875E1-63D7-DA4F-8F55-84CCD09F122C}" type="slidenum">
              <a:rPr lang="en-US" smtClean="0"/>
              <a:t>33</a:t>
            </a:fld>
            <a:endParaRPr lang="en-US"/>
          </a:p>
        </p:txBody>
      </p:sp>
    </p:spTree>
    <p:extLst>
      <p:ext uri="{BB962C8B-B14F-4D97-AF65-F5344CB8AC3E}">
        <p14:creationId xmlns:p14="http://schemas.microsoft.com/office/powerpoint/2010/main" val="1159647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AC23-0A01-93C3-5F36-F5E586AD6836}"/>
              </a:ext>
            </a:extLst>
          </p:cNvPr>
          <p:cNvSpPr>
            <a:spLocks noGrp="1"/>
          </p:cNvSpPr>
          <p:nvPr>
            <p:ph type="title"/>
          </p:nvPr>
        </p:nvSpPr>
        <p:spPr/>
        <p:txBody>
          <a:bodyPr>
            <a:normAutofit/>
          </a:bodyPr>
          <a:lstStyle/>
          <a:p>
            <a:pPr algn="ctr"/>
            <a:r>
              <a:rPr lang="en-GB" b="1" dirty="0">
                <a:solidFill>
                  <a:schemeClr val="accent6">
                    <a:lumMod val="50000"/>
                  </a:schemeClr>
                </a:solidFill>
              </a:rPr>
              <a:t>Tropical Cyclone Intensity Estimation using a Deep Convolutional Neural Network</a:t>
            </a:r>
            <a:endParaRPr lang="en-US" dirty="0">
              <a:solidFill>
                <a:schemeClr val="accent6">
                  <a:lumMod val="50000"/>
                </a:schemeClr>
              </a:solidFill>
            </a:endParaRPr>
          </a:p>
        </p:txBody>
      </p:sp>
      <p:pic>
        <p:nvPicPr>
          <p:cNvPr id="10244" name="Picture 4">
            <a:extLst>
              <a:ext uri="{FF2B5EF4-FFF2-40B4-BE49-F238E27FC236}">
                <a16:creationId xmlns:a16="http://schemas.microsoft.com/office/drawing/2014/main" id="{294B032A-146D-2A35-12C8-DCB692EB0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9482" y="1930612"/>
            <a:ext cx="4513036" cy="37272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1C72E7-E676-AD55-CA98-A425493B8503}"/>
              </a:ext>
            </a:extLst>
          </p:cNvPr>
          <p:cNvSpPr txBox="1"/>
          <p:nvPr/>
        </p:nvSpPr>
        <p:spPr>
          <a:xfrm>
            <a:off x="3048000" y="5700171"/>
            <a:ext cx="6096000" cy="923330"/>
          </a:xfrm>
          <a:prstGeom prst="rect">
            <a:avLst/>
          </a:prstGeom>
          <a:noFill/>
        </p:spPr>
        <p:txBody>
          <a:bodyPr wrap="square">
            <a:spAutoFit/>
          </a:bodyPr>
          <a:lstStyle/>
          <a:p>
            <a:r>
              <a:rPr lang="en-GB" dirty="0"/>
              <a:t>So why not just flatten the image (e.g. 3x3 image matrix into a 9x1 vector) and feed it to a Multi-Level Perceptron for classification purposes?</a:t>
            </a:r>
            <a:endParaRPr lang="en-US" dirty="0"/>
          </a:p>
        </p:txBody>
      </p:sp>
      <p:sp>
        <p:nvSpPr>
          <p:cNvPr id="7" name="Slide Number Placeholder 6">
            <a:extLst>
              <a:ext uri="{FF2B5EF4-FFF2-40B4-BE49-F238E27FC236}">
                <a16:creationId xmlns:a16="http://schemas.microsoft.com/office/drawing/2014/main" id="{F7514390-EEA4-A274-9A56-DDE585A22875}"/>
              </a:ext>
            </a:extLst>
          </p:cNvPr>
          <p:cNvSpPr>
            <a:spLocks noGrp="1"/>
          </p:cNvSpPr>
          <p:nvPr>
            <p:ph type="sldNum" sz="quarter" idx="12"/>
          </p:nvPr>
        </p:nvSpPr>
        <p:spPr/>
        <p:txBody>
          <a:bodyPr/>
          <a:lstStyle/>
          <a:p>
            <a:fld id="{EE9875E1-63D7-DA4F-8F55-84CCD09F122C}" type="slidenum">
              <a:rPr lang="en-US" smtClean="0"/>
              <a:t>34</a:t>
            </a:fld>
            <a:endParaRPr lang="en-US"/>
          </a:p>
        </p:txBody>
      </p:sp>
    </p:spTree>
    <p:extLst>
      <p:ext uri="{BB962C8B-B14F-4D97-AF65-F5344CB8AC3E}">
        <p14:creationId xmlns:p14="http://schemas.microsoft.com/office/powerpoint/2010/main" val="3195430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B379-98ED-070D-D7FC-07FD2E1C766E}"/>
              </a:ext>
            </a:extLst>
          </p:cNvPr>
          <p:cNvSpPr>
            <a:spLocks noGrp="1"/>
          </p:cNvSpPr>
          <p:nvPr>
            <p:ph type="title"/>
          </p:nvPr>
        </p:nvSpPr>
        <p:spPr/>
        <p:txBody>
          <a:bodyPr/>
          <a:lstStyle/>
          <a:p>
            <a:pPr algn="ctr"/>
            <a:r>
              <a:rPr lang="en-GB" b="1" dirty="0">
                <a:solidFill>
                  <a:schemeClr val="accent6">
                    <a:lumMod val="50000"/>
                  </a:schemeClr>
                </a:solidFill>
              </a:rPr>
              <a:t>Convolutional Neural Network</a:t>
            </a:r>
            <a:endParaRPr lang="en-US" dirty="0"/>
          </a:p>
        </p:txBody>
      </p:sp>
      <p:sp>
        <p:nvSpPr>
          <p:cNvPr id="3" name="Content Placeholder 2">
            <a:extLst>
              <a:ext uri="{FF2B5EF4-FFF2-40B4-BE49-F238E27FC236}">
                <a16:creationId xmlns:a16="http://schemas.microsoft.com/office/drawing/2014/main" id="{CA3AF154-CDD1-CE96-BB40-50A55A8F9A6A}"/>
              </a:ext>
            </a:extLst>
          </p:cNvPr>
          <p:cNvSpPr>
            <a:spLocks noGrp="1"/>
          </p:cNvSpPr>
          <p:nvPr>
            <p:ph idx="1"/>
          </p:nvPr>
        </p:nvSpPr>
        <p:spPr/>
        <p:txBody>
          <a:bodyPr/>
          <a:lstStyle/>
          <a:p>
            <a:endParaRPr lang="en-US"/>
          </a:p>
        </p:txBody>
      </p:sp>
      <p:pic>
        <p:nvPicPr>
          <p:cNvPr id="4" name="Picture 2" descr="alt_text">
            <a:extLst>
              <a:ext uri="{FF2B5EF4-FFF2-40B4-BE49-F238E27FC236}">
                <a16:creationId xmlns:a16="http://schemas.microsoft.com/office/drawing/2014/main" id="{BA6728E5-5965-E9AA-8329-F6FAAA8CA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314" y="2274972"/>
            <a:ext cx="11045371" cy="373212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91D0B59-8467-910A-E6FB-25829C1A8835}"/>
              </a:ext>
            </a:extLst>
          </p:cNvPr>
          <p:cNvSpPr>
            <a:spLocks noGrp="1"/>
          </p:cNvSpPr>
          <p:nvPr>
            <p:ph type="sldNum" sz="quarter" idx="12"/>
          </p:nvPr>
        </p:nvSpPr>
        <p:spPr/>
        <p:txBody>
          <a:bodyPr/>
          <a:lstStyle/>
          <a:p>
            <a:fld id="{EE9875E1-63D7-DA4F-8F55-84CCD09F122C}" type="slidenum">
              <a:rPr lang="en-US" smtClean="0"/>
              <a:t>35</a:t>
            </a:fld>
            <a:endParaRPr lang="en-US"/>
          </a:p>
        </p:txBody>
      </p:sp>
    </p:spTree>
    <p:extLst>
      <p:ext uri="{BB962C8B-B14F-4D97-AF65-F5344CB8AC3E}">
        <p14:creationId xmlns:p14="http://schemas.microsoft.com/office/powerpoint/2010/main" val="2830820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C61A-8AC3-EF12-EA55-E53C74B00335}"/>
              </a:ext>
            </a:extLst>
          </p:cNvPr>
          <p:cNvSpPr>
            <a:spLocks noGrp="1"/>
          </p:cNvSpPr>
          <p:nvPr>
            <p:ph type="title"/>
          </p:nvPr>
        </p:nvSpPr>
        <p:spPr/>
        <p:txBody>
          <a:bodyPr/>
          <a:lstStyle/>
          <a:p>
            <a:pPr algn="ctr"/>
            <a:r>
              <a:rPr lang="en-US" dirty="0">
                <a:solidFill>
                  <a:schemeClr val="accent6">
                    <a:lumMod val="50000"/>
                  </a:schemeClr>
                </a:solidFill>
              </a:rPr>
              <a:t>How CNNs Work</a:t>
            </a:r>
          </a:p>
        </p:txBody>
      </p:sp>
      <p:sp>
        <p:nvSpPr>
          <p:cNvPr id="3" name="Content Placeholder 2">
            <a:extLst>
              <a:ext uri="{FF2B5EF4-FFF2-40B4-BE49-F238E27FC236}">
                <a16:creationId xmlns:a16="http://schemas.microsoft.com/office/drawing/2014/main" id="{FF5F428C-5251-CF1A-3753-7E164ACBEDA1}"/>
              </a:ext>
            </a:extLst>
          </p:cNvPr>
          <p:cNvSpPr>
            <a:spLocks noGrp="1"/>
          </p:cNvSpPr>
          <p:nvPr>
            <p:ph idx="1"/>
          </p:nvPr>
        </p:nvSpPr>
        <p:spPr/>
        <p:txBody>
          <a:bodyPr/>
          <a:lstStyle/>
          <a:p>
            <a:r>
              <a:rPr lang="en-GB" dirty="0"/>
              <a:t>Used for extracting high-level features from the images such as edges/other patterns</a:t>
            </a:r>
          </a:p>
          <a:p>
            <a:r>
              <a:rPr lang="en-GB" dirty="0"/>
              <a:t>certain filters do operations such as blurring the image, </a:t>
            </a:r>
          </a:p>
          <a:p>
            <a:r>
              <a:rPr lang="en-GB" dirty="0"/>
              <a:t>sharpening the image and then </a:t>
            </a:r>
          </a:p>
          <a:p>
            <a:r>
              <a:rPr lang="en-GB" dirty="0"/>
              <a:t>performing pooling operations on each of these filters to extract information from an image</a:t>
            </a:r>
          </a:p>
          <a:p>
            <a:endParaRPr lang="en-GB" dirty="0"/>
          </a:p>
          <a:p>
            <a:r>
              <a:rPr lang="en-GB" dirty="0"/>
              <a:t>First layer captures Low-Level features such as edges, </a:t>
            </a:r>
            <a:r>
              <a:rPr lang="en-GB" dirty="0" err="1"/>
              <a:t>color</a:t>
            </a:r>
            <a:r>
              <a:rPr lang="en-GB" dirty="0"/>
              <a:t>, gradient orientation</a:t>
            </a:r>
            <a:endParaRPr lang="en-US" dirty="0"/>
          </a:p>
        </p:txBody>
      </p:sp>
      <p:sp>
        <p:nvSpPr>
          <p:cNvPr id="5" name="Slide Number Placeholder 4">
            <a:extLst>
              <a:ext uri="{FF2B5EF4-FFF2-40B4-BE49-F238E27FC236}">
                <a16:creationId xmlns:a16="http://schemas.microsoft.com/office/drawing/2014/main" id="{25CA11A1-A956-E704-6A55-4E90E535C6C4}"/>
              </a:ext>
            </a:extLst>
          </p:cNvPr>
          <p:cNvSpPr>
            <a:spLocks noGrp="1"/>
          </p:cNvSpPr>
          <p:nvPr>
            <p:ph type="sldNum" sz="quarter" idx="12"/>
          </p:nvPr>
        </p:nvSpPr>
        <p:spPr/>
        <p:txBody>
          <a:bodyPr/>
          <a:lstStyle/>
          <a:p>
            <a:fld id="{EE9875E1-63D7-DA4F-8F55-84CCD09F122C}" type="slidenum">
              <a:rPr lang="en-US" smtClean="0"/>
              <a:t>36</a:t>
            </a:fld>
            <a:endParaRPr lang="en-US"/>
          </a:p>
        </p:txBody>
      </p:sp>
    </p:spTree>
    <p:extLst>
      <p:ext uri="{BB962C8B-B14F-4D97-AF65-F5344CB8AC3E}">
        <p14:creationId xmlns:p14="http://schemas.microsoft.com/office/powerpoint/2010/main" val="2435978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17FD-A43A-1C4C-0D3F-4FA984374AC9}"/>
              </a:ext>
            </a:extLst>
          </p:cNvPr>
          <p:cNvSpPr>
            <a:spLocks noGrp="1"/>
          </p:cNvSpPr>
          <p:nvPr>
            <p:ph type="title"/>
          </p:nvPr>
        </p:nvSpPr>
        <p:spPr/>
        <p:txBody>
          <a:bodyPr/>
          <a:lstStyle/>
          <a:p>
            <a:pPr algn="ctr"/>
            <a:r>
              <a:rPr lang="en-US" dirty="0">
                <a:solidFill>
                  <a:schemeClr val="accent6">
                    <a:lumMod val="50000"/>
                  </a:schemeClr>
                </a:solidFill>
              </a:rPr>
              <a:t>The Kernel</a:t>
            </a:r>
          </a:p>
        </p:txBody>
      </p:sp>
      <p:sp>
        <p:nvSpPr>
          <p:cNvPr id="3" name="Content Placeholder 2">
            <a:extLst>
              <a:ext uri="{FF2B5EF4-FFF2-40B4-BE49-F238E27FC236}">
                <a16:creationId xmlns:a16="http://schemas.microsoft.com/office/drawing/2014/main" id="{F3FB27A6-6228-4CF6-008E-7505364C50A6}"/>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6543F795-4253-CAB8-1E61-D586B0870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826968"/>
            <a:ext cx="8890000" cy="5003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D2960F-8D25-ED05-EFC6-B6BA4DC782DD}"/>
              </a:ext>
            </a:extLst>
          </p:cNvPr>
          <p:cNvSpPr txBox="1"/>
          <p:nvPr/>
        </p:nvSpPr>
        <p:spPr>
          <a:xfrm>
            <a:off x="9652000" y="1270956"/>
            <a:ext cx="2043701" cy="369332"/>
          </a:xfrm>
          <a:prstGeom prst="rect">
            <a:avLst/>
          </a:prstGeom>
          <a:noFill/>
        </p:spPr>
        <p:txBody>
          <a:bodyPr wrap="none" rtlCol="0">
            <a:spAutoFit/>
          </a:bodyPr>
          <a:lstStyle/>
          <a:p>
            <a:r>
              <a:rPr lang="en-US" dirty="0"/>
              <a:t>Hadamard Products</a:t>
            </a:r>
          </a:p>
        </p:txBody>
      </p:sp>
      <p:sp>
        <p:nvSpPr>
          <p:cNvPr id="6" name="Slide Number Placeholder 5">
            <a:extLst>
              <a:ext uri="{FF2B5EF4-FFF2-40B4-BE49-F238E27FC236}">
                <a16:creationId xmlns:a16="http://schemas.microsoft.com/office/drawing/2014/main" id="{DD011034-ACFB-54D3-E992-979E7ED9E2BB}"/>
              </a:ext>
            </a:extLst>
          </p:cNvPr>
          <p:cNvSpPr>
            <a:spLocks noGrp="1"/>
          </p:cNvSpPr>
          <p:nvPr>
            <p:ph type="sldNum" sz="quarter" idx="12"/>
          </p:nvPr>
        </p:nvSpPr>
        <p:spPr/>
        <p:txBody>
          <a:bodyPr/>
          <a:lstStyle/>
          <a:p>
            <a:fld id="{EE9875E1-63D7-DA4F-8F55-84CCD09F122C}" type="slidenum">
              <a:rPr lang="en-US" smtClean="0"/>
              <a:t>37</a:t>
            </a:fld>
            <a:endParaRPr lang="en-US"/>
          </a:p>
        </p:txBody>
      </p:sp>
    </p:spTree>
    <p:extLst>
      <p:ext uri="{BB962C8B-B14F-4D97-AF65-F5344CB8AC3E}">
        <p14:creationId xmlns:p14="http://schemas.microsoft.com/office/powerpoint/2010/main" val="1393533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686F-FDF1-75F6-0C02-5B7775C81D96}"/>
              </a:ext>
            </a:extLst>
          </p:cNvPr>
          <p:cNvSpPr>
            <a:spLocks noGrp="1"/>
          </p:cNvSpPr>
          <p:nvPr>
            <p:ph type="title"/>
          </p:nvPr>
        </p:nvSpPr>
        <p:spPr/>
        <p:txBody>
          <a:bodyPr/>
          <a:lstStyle/>
          <a:p>
            <a:pPr algn="ctr"/>
            <a:r>
              <a:rPr lang="en-US" dirty="0">
                <a:solidFill>
                  <a:schemeClr val="accent6">
                    <a:lumMod val="50000"/>
                  </a:schemeClr>
                </a:solidFill>
              </a:rPr>
              <a:t>Pooling layer</a:t>
            </a:r>
          </a:p>
        </p:txBody>
      </p:sp>
      <p:pic>
        <p:nvPicPr>
          <p:cNvPr id="12290" name="Picture 2">
            <a:extLst>
              <a:ext uri="{FF2B5EF4-FFF2-40B4-BE49-F238E27FC236}">
                <a16:creationId xmlns:a16="http://schemas.microsoft.com/office/drawing/2014/main" id="{FF92CBF1-8F80-7115-4310-94CF07A11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17718"/>
            <a:ext cx="4845369" cy="303447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A5955DCD-F1EC-7B0B-4260-37650F965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686" y="1874071"/>
            <a:ext cx="5265057" cy="387812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B9F8347-18ED-72A9-AEBD-85F9390E3ADC}"/>
              </a:ext>
            </a:extLst>
          </p:cNvPr>
          <p:cNvCxnSpPr>
            <a:stCxn id="2" idx="2"/>
          </p:cNvCxnSpPr>
          <p:nvPr/>
        </p:nvCxnSpPr>
        <p:spPr>
          <a:xfrm>
            <a:off x="6096000" y="1690688"/>
            <a:ext cx="0" cy="516731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86BE744C-6FC8-4AA7-ABE3-9F3913204343}"/>
              </a:ext>
            </a:extLst>
          </p:cNvPr>
          <p:cNvSpPr>
            <a:spLocks noGrp="1"/>
          </p:cNvSpPr>
          <p:nvPr>
            <p:ph type="sldNum" sz="quarter" idx="12"/>
          </p:nvPr>
        </p:nvSpPr>
        <p:spPr/>
        <p:txBody>
          <a:bodyPr/>
          <a:lstStyle/>
          <a:p>
            <a:fld id="{EE9875E1-63D7-DA4F-8F55-84CCD09F122C}" type="slidenum">
              <a:rPr lang="en-US" smtClean="0"/>
              <a:t>38</a:t>
            </a:fld>
            <a:endParaRPr lang="en-US"/>
          </a:p>
        </p:txBody>
      </p:sp>
    </p:spTree>
    <p:extLst>
      <p:ext uri="{BB962C8B-B14F-4D97-AF65-F5344CB8AC3E}">
        <p14:creationId xmlns:p14="http://schemas.microsoft.com/office/powerpoint/2010/main" val="986051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F25F-F0EC-F684-9456-7B07E52DD28A}"/>
              </a:ext>
            </a:extLst>
          </p:cNvPr>
          <p:cNvSpPr>
            <a:spLocks noGrp="1"/>
          </p:cNvSpPr>
          <p:nvPr>
            <p:ph type="title"/>
          </p:nvPr>
        </p:nvSpPr>
        <p:spPr/>
        <p:txBody>
          <a:bodyPr>
            <a:normAutofit fontScale="90000"/>
          </a:bodyPr>
          <a:lstStyle/>
          <a:p>
            <a:pPr algn="ctr"/>
            <a:r>
              <a:rPr lang="en-GB" b="1" dirty="0">
                <a:solidFill>
                  <a:schemeClr val="accent6">
                    <a:lumMod val="50000"/>
                  </a:schemeClr>
                </a:solidFill>
              </a:rPr>
              <a:t>Classification — Fully Connected Layer (FC Layer)</a:t>
            </a:r>
            <a:br>
              <a:rPr lang="en-GB" b="1" dirty="0">
                <a:solidFill>
                  <a:schemeClr val="accent6">
                    <a:lumMod val="50000"/>
                  </a:schemeClr>
                </a:solidFill>
              </a:rPr>
            </a:br>
            <a:endParaRPr lang="en-US" dirty="0">
              <a:solidFill>
                <a:schemeClr val="accent6">
                  <a:lumMod val="50000"/>
                </a:schemeClr>
              </a:solidFill>
            </a:endParaRPr>
          </a:p>
        </p:txBody>
      </p:sp>
      <p:sp>
        <p:nvSpPr>
          <p:cNvPr id="3" name="Content Placeholder 2">
            <a:extLst>
              <a:ext uri="{FF2B5EF4-FFF2-40B4-BE49-F238E27FC236}">
                <a16:creationId xmlns:a16="http://schemas.microsoft.com/office/drawing/2014/main" id="{227F690E-2BDC-28D0-3553-A3C4F8AE28EB}"/>
              </a:ext>
            </a:extLst>
          </p:cNvPr>
          <p:cNvSpPr>
            <a:spLocks noGrp="1"/>
          </p:cNvSpPr>
          <p:nvPr>
            <p:ph idx="1"/>
          </p:nvPr>
        </p:nvSpPr>
        <p:spPr/>
        <p:txBody>
          <a:bodyPr/>
          <a:lstStyle/>
          <a:p>
            <a:endParaRPr lang="en-US"/>
          </a:p>
        </p:txBody>
      </p:sp>
      <p:pic>
        <p:nvPicPr>
          <p:cNvPr id="13314" name="Picture 2">
            <a:extLst>
              <a:ext uri="{FF2B5EF4-FFF2-40B4-BE49-F238E27FC236}">
                <a16:creationId xmlns:a16="http://schemas.microsoft.com/office/drawing/2014/main" id="{13EBDAEC-92CD-36F7-78B5-8B7DF6CA8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534886"/>
            <a:ext cx="8890000" cy="51816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78912EB-9FF0-280C-8CA8-B8E34B8C6413}"/>
              </a:ext>
            </a:extLst>
          </p:cNvPr>
          <p:cNvSpPr>
            <a:spLocks noGrp="1"/>
          </p:cNvSpPr>
          <p:nvPr>
            <p:ph type="sldNum" sz="quarter" idx="12"/>
          </p:nvPr>
        </p:nvSpPr>
        <p:spPr/>
        <p:txBody>
          <a:bodyPr/>
          <a:lstStyle/>
          <a:p>
            <a:fld id="{EE9875E1-63D7-DA4F-8F55-84CCD09F122C}" type="slidenum">
              <a:rPr lang="en-US" smtClean="0"/>
              <a:t>39</a:t>
            </a:fld>
            <a:endParaRPr lang="en-US"/>
          </a:p>
        </p:txBody>
      </p:sp>
    </p:spTree>
    <p:extLst>
      <p:ext uri="{BB962C8B-B14F-4D97-AF65-F5344CB8AC3E}">
        <p14:creationId xmlns:p14="http://schemas.microsoft.com/office/powerpoint/2010/main" val="86072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9BCA-322B-7681-7E6C-319987B32975}"/>
              </a:ext>
            </a:extLst>
          </p:cNvPr>
          <p:cNvSpPr>
            <a:spLocks noGrp="1"/>
          </p:cNvSpPr>
          <p:nvPr>
            <p:ph type="title"/>
          </p:nvPr>
        </p:nvSpPr>
        <p:spPr/>
        <p:txBody>
          <a:bodyPr/>
          <a:lstStyle/>
          <a:p>
            <a:pPr algn="ctr"/>
            <a:r>
              <a:rPr lang="en-US" b="1" dirty="0">
                <a:solidFill>
                  <a:schemeClr val="accent6">
                    <a:lumMod val="50000"/>
                  </a:schemeClr>
                </a:solidFill>
              </a:rPr>
              <a:t>What exactly is our aim?</a:t>
            </a:r>
          </a:p>
        </p:txBody>
      </p:sp>
      <p:graphicFrame>
        <p:nvGraphicFramePr>
          <p:cNvPr id="4" name="Table 4">
            <a:extLst>
              <a:ext uri="{FF2B5EF4-FFF2-40B4-BE49-F238E27FC236}">
                <a16:creationId xmlns:a16="http://schemas.microsoft.com/office/drawing/2014/main" id="{F1CA0DAE-C84C-7D58-B1C0-561991AAC430}"/>
              </a:ext>
            </a:extLst>
          </p:cNvPr>
          <p:cNvGraphicFramePr>
            <a:graphicFrameLocks noGrp="1"/>
          </p:cNvGraphicFramePr>
          <p:nvPr>
            <p:extLst>
              <p:ext uri="{D42A27DB-BD31-4B8C-83A1-F6EECF244321}">
                <p14:modId xmlns:p14="http://schemas.microsoft.com/office/powerpoint/2010/main" val="3476000805"/>
              </p:ext>
            </p:extLst>
          </p:nvPr>
        </p:nvGraphicFramePr>
        <p:xfrm>
          <a:off x="2032000" y="1690688"/>
          <a:ext cx="7810500" cy="4688341"/>
        </p:xfrm>
        <a:graphic>
          <a:graphicData uri="http://schemas.openxmlformats.org/drawingml/2006/table">
            <a:tbl>
              <a:tblPr firstRow="1" bandRow="1">
                <a:tableStyleId>{5C22544A-7EE6-4342-B048-85BDC9FD1C3A}</a:tableStyleId>
              </a:tblPr>
              <a:tblGrid>
                <a:gridCol w="6066971">
                  <a:extLst>
                    <a:ext uri="{9D8B030D-6E8A-4147-A177-3AD203B41FA5}">
                      <a16:colId xmlns:a16="http://schemas.microsoft.com/office/drawing/2014/main" val="873441488"/>
                    </a:ext>
                  </a:extLst>
                </a:gridCol>
                <a:gridCol w="1743529">
                  <a:extLst>
                    <a:ext uri="{9D8B030D-6E8A-4147-A177-3AD203B41FA5}">
                      <a16:colId xmlns:a16="http://schemas.microsoft.com/office/drawing/2014/main" val="1165579038"/>
                    </a:ext>
                  </a:extLst>
                </a:gridCol>
              </a:tblGrid>
              <a:tr h="0">
                <a:tc>
                  <a:txBody>
                    <a:bodyPr/>
                    <a:lstStyle/>
                    <a:p>
                      <a:pPr algn="ctr"/>
                      <a:r>
                        <a:rPr lang="en-US" sz="2400" b="0" dirty="0">
                          <a:solidFill>
                            <a:schemeClr val="tx1"/>
                          </a:solidFill>
                        </a:rPr>
                        <a:t>Features</a:t>
                      </a:r>
                    </a:p>
                  </a:txBody>
                  <a:tcPr marL="432000" marT="28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400" b="0" dirty="0">
                          <a:solidFill>
                            <a:schemeClr val="tx1"/>
                          </a:solidFill>
                        </a:rPr>
                        <a:t>Labels</a:t>
                      </a:r>
                      <a:endParaRPr lang="en-US" sz="2800" b="0" dirty="0">
                        <a:solidFill>
                          <a:schemeClr val="tx1"/>
                        </a:solidFill>
                      </a:endParaRPr>
                    </a:p>
                  </a:txBody>
                  <a:tcPr marL="503999" marT="288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4465680"/>
                  </a:ext>
                </a:extLst>
              </a:tr>
              <a:tr h="2617261">
                <a:tc>
                  <a:txBody>
                    <a:bodyPr/>
                    <a:lstStyle/>
                    <a:p>
                      <a:r>
                        <a:rPr lang="en-US" sz="6600" b="0" dirty="0" err="1">
                          <a:solidFill>
                            <a:schemeClr val="tx1"/>
                          </a:solidFill>
                        </a:rPr>
                        <a:t>X_train</a:t>
                      </a:r>
                      <a:endParaRPr lang="en-US" sz="6600" b="0" dirty="0">
                        <a:solidFill>
                          <a:schemeClr val="tx1"/>
                        </a:solidFill>
                      </a:endParaRPr>
                    </a:p>
                  </a:txBody>
                  <a:tcPr marL="503999" marT="72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r>
                        <a:rPr lang="en-US" sz="2800" b="0" dirty="0" err="1">
                          <a:solidFill>
                            <a:schemeClr val="tx1"/>
                          </a:solidFill>
                        </a:rPr>
                        <a:t>y_train</a:t>
                      </a:r>
                      <a:endParaRPr lang="en-US" sz="2800" b="0" dirty="0">
                        <a:solidFill>
                          <a:schemeClr val="tx1"/>
                        </a:solidFill>
                      </a:endParaRPr>
                    </a:p>
                  </a:txBody>
                  <a:tcPr marL="503999" marT="72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582457565"/>
                  </a:ext>
                </a:extLst>
              </a:tr>
              <a:tr h="1055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600" dirty="0" err="1">
                          <a:solidFill>
                            <a:schemeClr val="tx1"/>
                          </a:solidFill>
                        </a:rPr>
                        <a:t>X_test</a:t>
                      </a:r>
                      <a:endParaRPr lang="en-US" sz="6600" dirty="0">
                        <a:solidFill>
                          <a:schemeClr val="tx1"/>
                        </a:solidFill>
                      </a:endParaRPr>
                    </a:p>
                    <a:p>
                      <a:endParaRPr lang="en-US" dirty="0"/>
                    </a:p>
                  </a:txBody>
                  <a:tcPr marL="503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solidFill>
                            <a:schemeClr val="tx1"/>
                          </a:solidFill>
                        </a:rPr>
                        <a:t>y_test</a:t>
                      </a:r>
                      <a:endParaRPr lang="en-US" sz="2400" dirty="0">
                        <a:solidFill>
                          <a:schemeClr val="tx1"/>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3363523"/>
                  </a:ext>
                </a:extLst>
              </a:tr>
            </a:tbl>
          </a:graphicData>
        </a:graphic>
      </p:graphicFrame>
      <p:sp>
        <p:nvSpPr>
          <p:cNvPr id="5" name="Rectangle 4">
            <a:extLst>
              <a:ext uri="{FF2B5EF4-FFF2-40B4-BE49-F238E27FC236}">
                <a16:creationId xmlns:a16="http://schemas.microsoft.com/office/drawing/2014/main" id="{2AFF959F-84D0-1787-81B1-2DC707DCE8DC}"/>
              </a:ext>
            </a:extLst>
          </p:cNvPr>
          <p:cNvSpPr/>
          <p:nvPr/>
        </p:nvSpPr>
        <p:spPr>
          <a:xfrm>
            <a:off x="8102600" y="5029199"/>
            <a:ext cx="1739900" cy="13498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12C1510-817C-D7D0-2A96-C25160C70F8E}"/>
              </a:ext>
            </a:extLst>
          </p:cNvPr>
          <p:cNvSpPr/>
          <p:nvPr/>
        </p:nvSpPr>
        <p:spPr>
          <a:xfrm>
            <a:off x="2032000" y="5029200"/>
            <a:ext cx="6070600" cy="13498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1F0DF3-602F-FE46-389A-A9075795F503}"/>
              </a:ext>
            </a:extLst>
          </p:cNvPr>
          <p:cNvSpPr txBox="1"/>
          <p:nvPr/>
        </p:nvSpPr>
        <p:spPr>
          <a:xfrm>
            <a:off x="520700" y="3244334"/>
            <a:ext cx="1290738" cy="369332"/>
          </a:xfrm>
          <a:prstGeom prst="rect">
            <a:avLst/>
          </a:prstGeom>
          <a:noFill/>
        </p:spPr>
        <p:txBody>
          <a:bodyPr wrap="none" rtlCol="0">
            <a:spAutoFit/>
          </a:bodyPr>
          <a:lstStyle/>
          <a:p>
            <a:r>
              <a:rPr lang="en-US" dirty="0"/>
              <a:t>70% or 80%</a:t>
            </a:r>
          </a:p>
        </p:txBody>
      </p:sp>
      <p:sp>
        <p:nvSpPr>
          <p:cNvPr id="8" name="TextBox 7">
            <a:extLst>
              <a:ext uri="{FF2B5EF4-FFF2-40B4-BE49-F238E27FC236}">
                <a16:creationId xmlns:a16="http://schemas.microsoft.com/office/drawing/2014/main" id="{4485DF1F-E8A0-A1CA-C6BB-9AFC3E486D75}"/>
              </a:ext>
            </a:extLst>
          </p:cNvPr>
          <p:cNvSpPr txBox="1"/>
          <p:nvPr/>
        </p:nvSpPr>
        <p:spPr>
          <a:xfrm>
            <a:off x="520700" y="5334782"/>
            <a:ext cx="1290738" cy="369332"/>
          </a:xfrm>
          <a:prstGeom prst="rect">
            <a:avLst/>
          </a:prstGeom>
          <a:noFill/>
        </p:spPr>
        <p:txBody>
          <a:bodyPr wrap="none" rtlCol="0">
            <a:spAutoFit/>
          </a:bodyPr>
          <a:lstStyle/>
          <a:p>
            <a:r>
              <a:rPr lang="en-US" dirty="0"/>
              <a:t>30% or 20%</a:t>
            </a:r>
          </a:p>
        </p:txBody>
      </p:sp>
      <p:sp>
        <p:nvSpPr>
          <p:cNvPr id="10" name="Left Arrow 9">
            <a:extLst>
              <a:ext uri="{FF2B5EF4-FFF2-40B4-BE49-F238E27FC236}">
                <a16:creationId xmlns:a16="http://schemas.microsoft.com/office/drawing/2014/main" id="{FEF6D31D-5D5C-583C-F226-4B1FD8CCFA01}"/>
              </a:ext>
            </a:extLst>
          </p:cNvPr>
          <p:cNvSpPr/>
          <p:nvPr/>
        </p:nvSpPr>
        <p:spPr>
          <a:xfrm rot="19813398">
            <a:off x="9890395" y="5147928"/>
            <a:ext cx="2031866" cy="4575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Probabilities</a:t>
            </a:r>
          </a:p>
        </p:txBody>
      </p:sp>
      <p:sp>
        <p:nvSpPr>
          <p:cNvPr id="11" name="TextBox 10">
            <a:extLst>
              <a:ext uri="{FF2B5EF4-FFF2-40B4-BE49-F238E27FC236}">
                <a16:creationId xmlns:a16="http://schemas.microsoft.com/office/drawing/2014/main" id="{1B968A14-F911-668C-8542-0C4CC30E860D}"/>
              </a:ext>
            </a:extLst>
          </p:cNvPr>
          <p:cNvSpPr txBox="1"/>
          <p:nvPr/>
        </p:nvSpPr>
        <p:spPr>
          <a:xfrm>
            <a:off x="10833100" y="4673600"/>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8AD6F7CA-6318-701B-5BB4-1E120C173F9D}"/>
              </a:ext>
            </a:extLst>
          </p:cNvPr>
          <p:cNvPicPr>
            <a:picLocks noChangeAspect="1"/>
          </p:cNvPicPr>
          <p:nvPr/>
        </p:nvPicPr>
        <p:blipFill>
          <a:blip r:embed="rId2"/>
          <a:stretch>
            <a:fillRect/>
          </a:stretch>
        </p:blipFill>
        <p:spPr>
          <a:xfrm>
            <a:off x="114907" y="0"/>
            <a:ext cx="1333500" cy="1028700"/>
          </a:xfrm>
          <a:prstGeom prst="rect">
            <a:avLst/>
          </a:prstGeom>
        </p:spPr>
      </p:pic>
      <p:sp>
        <p:nvSpPr>
          <p:cNvPr id="14" name="Slide Number Placeholder 13">
            <a:extLst>
              <a:ext uri="{FF2B5EF4-FFF2-40B4-BE49-F238E27FC236}">
                <a16:creationId xmlns:a16="http://schemas.microsoft.com/office/drawing/2014/main" id="{2BB03477-40DD-82D2-77E6-87B9E393A553}"/>
              </a:ext>
            </a:extLst>
          </p:cNvPr>
          <p:cNvSpPr>
            <a:spLocks noGrp="1"/>
          </p:cNvSpPr>
          <p:nvPr>
            <p:ph type="sldNum" sz="quarter" idx="12"/>
          </p:nvPr>
        </p:nvSpPr>
        <p:spPr/>
        <p:txBody>
          <a:bodyPr/>
          <a:lstStyle/>
          <a:p>
            <a:fld id="{EE9875E1-63D7-DA4F-8F55-84CCD09F122C}" type="slidenum">
              <a:rPr lang="en-US" smtClean="0"/>
              <a:t>4</a:t>
            </a:fld>
            <a:endParaRPr lang="en-US"/>
          </a:p>
        </p:txBody>
      </p:sp>
    </p:spTree>
    <p:extLst>
      <p:ext uri="{BB962C8B-B14F-4D97-AF65-F5344CB8AC3E}">
        <p14:creationId xmlns:p14="http://schemas.microsoft.com/office/powerpoint/2010/main" val="343588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1" nodeType="clickEffect">
                                  <p:stCondLst>
                                    <p:cond delay="0"/>
                                  </p:stCondLst>
                                  <p:childTnLst>
                                    <p:animEffect transition="out" filter="blinds(horizontal)">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3F6F-C99A-CC14-B92C-CDC7DAA83490}"/>
              </a:ext>
            </a:extLst>
          </p:cNvPr>
          <p:cNvSpPr>
            <a:spLocks noGrp="1"/>
          </p:cNvSpPr>
          <p:nvPr>
            <p:ph type="title"/>
          </p:nvPr>
        </p:nvSpPr>
        <p:spPr/>
        <p:txBody>
          <a:bodyPr/>
          <a:lstStyle/>
          <a:p>
            <a:pPr algn="ctr"/>
            <a:r>
              <a:rPr lang="en-GB" b="1" dirty="0">
                <a:solidFill>
                  <a:schemeClr val="accent6">
                    <a:lumMod val="50000"/>
                  </a:schemeClr>
                </a:solidFill>
              </a:rPr>
              <a:t>Approaching the Problem</a:t>
            </a:r>
            <a:endParaRPr lang="en-US" dirty="0">
              <a:solidFill>
                <a:schemeClr val="accent6">
                  <a:lumMod val="50000"/>
                </a:schemeClr>
              </a:solidFill>
            </a:endParaRPr>
          </a:p>
        </p:txBody>
      </p:sp>
      <p:sp>
        <p:nvSpPr>
          <p:cNvPr id="3" name="Content Placeholder 2">
            <a:extLst>
              <a:ext uri="{FF2B5EF4-FFF2-40B4-BE49-F238E27FC236}">
                <a16:creationId xmlns:a16="http://schemas.microsoft.com/office/drawing/2014/main" id="{1BC5DF36-1F71-CDC9-837F-AE257A101EA1}"/>
              </a:ext>
            </a:extLst>
          </p:cNvPr>
          <p:cNvSpPr>
            <a:spLocks noGrp="1"/>
          </p:cNvSpPr>
          <p:nvPr>
            <p:ph idx="1"/>
          </p:nvPr>
        </p:nvSpPr>
        <p:spPr>
          <a:xfrm>
            <a:off x="838199" y="1825625"/>
            <a:ext cx="11208657" cy="4850946"/>
          </a:xfrm>
        </p:spPr>
        <p:txBody>
          <a:bodyPr>
            <a:normAutofit/>
          </a:bodyPr>
          <a:lstStyle/>
          <a:p>
            <a:pPr>
              <a:buFont typeface="+mj-lt"/>
              <a:buAutoNum type="arabicPeriod"/>
            </a:pPr>
            <a:r>
              <a:rPr lang="en-GB" b="1" dirty="0"/>
              <a:t>Data</a:t>
            </a:r>
            <a:r>
              <a:rPr lang="en-GB" dirty="0"/>
              <a:t>: we need data which is pre-processed and can be fed into the network.</a:t>
            </a:r>
          </a:p>
          <a:p>
            <a:pPr>
              <a:buFont typeface="+mj-lt"/>
              <a:buAutoNum type="arabicPeriod"/>
            </a:pPr>
            <a:r>
              <a:rPr lang="en-GB" b="1" dirty="0"/>
              <a:t>Task</a:t>
            </a:r>
            <a:r>
              <a:rPr lang="en-GB" dirty="0"/>
              <a:t>: understand and define the problem statement accurately.</a:t>
            </a:r>
          </a:p>
          <a:p>
            <a:pPr>
              <a:buFont typeface="+mj-lt"/>
              <a:buAutoNum type="arabicPeriod"/>
            </a:pPr>
            <a:r>
              <a:rPr lang="en-GB" b="1" dirty="0"/>
              <a:t>Model</a:t>
            </a:r>
            <a:r>
              <a:rPr lang="en-GB" dirty="0"/>
              <a:t>: We need to build our model</a:t>
            </a:r>
          </a:p>
          <a:p>
            <a:pPr>
              <a:buFont typeface="+mj-lt"/>
              <a:buAutoNum type="arabicPeriod"/>
            </a:pPr>
            <a:r>
              <a:rPr lang="en-GB" b="1" dirty="0"/>
              <a:t>Loss</a:t>
            </a:r>
            <a:r>
              <a:rPr lang="en-GB" dirty="0"/>
              <a:t>: carefully choose a </a:t>
            </a:r>
            <a:r>
              <a:rPr lang="en-GB" i="1" dirty="0"/>
              <a:t>loss function</a:t>
            </a:r>
            <a:r>
              <a:rPr lang="en-GB" dirty="0"/>
              <a:t> which is suitable for the task</a:t>
            </a:r>
          </a:p>
          <a:p>
            <a:pPr>
              <a:buFont typeface="+mj-lt"/>
              <a:buAutoNum type="arabicPeriod"/>
            </a:pPr>
            <a:r>
              <a:rPr lang="en-GB" b="1" dirty="0"/>
              <a:t>Learning</a:t>
            </a:r>
            <a:r>
              <a:rPr lang="en-GB" dirty="0"/>
              <a:t>: choose an </a:t>
            </a:r>
            <a:r>
              <a:rPr lang="en-GB" i="1" dirty="0"/>
              <a:t>optimiser</a:t>
            </a:r>
            <a:r>
              <a:rPr lang="en-GB" dirty="0"/>
              <a:t> which is suitable for our task and train our model using the set hyperparameters.</a:t>
            </a:r>
          </a:p>
          <a:p>
            <a:pPr>
              <a:buFont typeface="+mj-lt"/>
              <a:buAutoNum type="arabicPeriod"/>
            </a:pPr>
            <a:r>
              <a:rPr lang="en-GB" b="1" dirty="0"/>
              <a:t>Evaluation</a:t>
            </a:r>
            <a:r>
              <a:rPr lang="en-GB" dirty="0"/>
              <a:t>: crucial step in the process to determine if our model has learnt the features properly by analysing how it performs when unseen data is given to it.</a:t>
            </a:r>
          </a:p>
          <a:p>
            <a:endParaRPr lang="en-US" dirty="0"/>
          </a:p>
        </p:txBody>
      </p:sp>
      <p:sp>
        <p:nvSpPr>
          <p:cNvPr id="5" name="Slide Number Placeholder 4">
            <a:extLst>
              <a:ext uri="{FF2B5EF4-FFF2-40B4-BE49-F238E27FC236}">
                <a16:creationId xmlns:a16="http://schemas.microsoft.com/office/drawing/2014/main" id="{9EB8548A-9545-6B3E-E682-653BE28BA811}"/>
              </a:ext>
            </a:extLst>
          </p:cNvPr>
          <p:cNvSpPr>
            <a:spLocks noGrp="1"/>
          </p:cNvSpPr>
          <p:nvPr>
            <p:ph type="sldNum" sz="quarter" idx="12"/>
          </p:nvPr>
        </p:nvSpPr>
        <p:spPr/>
        <p:txBody>
          <a:bodyPr/>
          <a:lstStyle/>
          <a:p>
            <a:fld id="{EE9875E1-63D7-DA4F-8F55-84CCD09F122C}" type="slidenum">
              <a:rPr lang="en-US" smtClean="0"/>
              <a:t>40</a:t>
            </a:fld>
            <a:endParaRPr lang="en-US"/>
          </a:p>
        </p:txBody>
      </p:sp>
    </p:spTree>
    <p:extLst>
      <p:ext uri="{BB962C8B-B14F-4D97-AF65-F5344CB8AC3E}">
        <p14:creationId xmlns:p14="http://schemas.microsoft.com/office/powerpoint/2010/main" val="306737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058A-5A7C-623F-4D39-02CAA4114434}"/>
              </a:ext>
            </a:extLst>
          </p:cNvPr>
          <p:cNvSpPr>
            <a:spLocks noGrp="1"/>
          </p:cNvSpPr>
          <p:nvPr>
            <p:ph type="title"/>
          </p:nvPr>
        </p:nvSpPr>
        <p:spPr/>
        <p:txBody>
          <a:bodyPr/>
          <a:lstStyle/>
          <a:p>
            <a:pPr algn="ctr"/>
            <a:r>
              <a:rPr lang="en-GB" b="1" dirty="0">
                <a:solidFill>
                  <a:schemeClr val="accent6">
                    <a:lumMod val="50000"/>
                  </a:schemeClr>
                </a:solidFill>
              </a:rPr>
              <a:t>Data</a:t>
            </a:r>
            <a:endParaRPr lang="en-US" dirty="0">
              <a:solidFill>
                <a:schemeClr val="accent6">
                  <a:lumMod val="50000"/>
                </a:schemeClr>
              </a:solidFill>
            </a:endParaRPr>
          </a:p>
        </p:txBody>
      </p:sp>
      <p:sp>
        <p:nvSpPr>
          <p:cNvPr id="3" name="Content Placeholder 2">
            <a:extLst>
              <a:ext uri="{FF2B5EF4-FFF2-40B4-BE49-F238E27FC236}">
                <a16:creationId xmlns:a16="http://schemas.microsoft.com/office/drawing/2014/main" id="{0CE1DCB5-8122-72B2-4232-693E15001500}"/>
              </a:ext>
            </a:extLst>
          </p:cNvPr>
          <p:cNvSpPr>
            <a:spLocks noGrp="1"/>
          </p:cNvSpPr>
          <p:nvPr>
            <p:ph idx="1"/>
          </p:nvPr>
        </p:nvSpPr>
        <p:spPr/>
        <p:txBody>
          <a:bodyPr/>
          <a:lstStyle/>
          <a:p>
            <a:endParaRPr lang="en-US" dirty="0"/>
          </a:p>
        </p:txBody>
      </p:sp>
      <p:pic>
        <p:nvPicPr>
          <p:cNvPr id="15362" name="Picture 2" descr="Drawing">
            <a:extLst>
              <a:ext uri="{FF2B5EF4-FFF2-40B4-BE49-F238E27FC236}">
                <a16:creationId xmlns:a16="http://schemas.microsoft.com/office/drawing/2014/main" id="{FE4DFDE3-9B97-0D0E-1418-B021A6479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543" y="1825624"/>
            <a:ext cx="4042229" cy="404222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Drawing">
            <a:extLst>
              <a:ext uri="{FF2B5EF4-FFF2-40B4-BE49-F238E27FC236}">
                <a16:creationId xmlns:a16="http://schemas.microsoft.com/office/drawing/2014/main" id="{A7E7BB1E-B92C-89DA-4F3D-FF4F573B1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6341" y="1825624"/>
            <a:ext cx="4042229" cy="404222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D1EEAA26-E9A4-34D8-05F7-E182ED584B9E}"/>
              </a:ext>
            </a:extLst>
          </p:cNvPr>
          <p:cNvSpPr>
            <a:spLocks noGrp="1"/>
          </p:cNvSpPr>
          <p:nvPr>
            <p:ph type="sldNum" sz="quarter" idx="12"/>
          </p:nvPr>
        </p:nvSpPr>
        <p:spPr/>
        <p:txBody>
          <a:bodyPr/>
          <a:lstStyle/>
          <a:p>
            <a:fld id="{EE9875E1-63D7-DA4F-8F55-84CCD09F122C}" type="slidenum">
              <a:rPr lang="en-US" smtClean="0"/>
              <a:t>41</a:t>
            </a:fld>
            <a:endParaRPr lang="en-US"/>
          </a:p>
        </p:txBody>
      </p:sp>
    </p:spTree>
    <p:extLst>
      <p:ext uri="{BB962C8B-B14F-4D97-AF65-F5344CB8AC3E}">
        <p14:creationId xmlns:p14="http://schemas.microsoft.com/office/powerpoint/2010/main" val="4106059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6452A-0AAC-8E93-BACF-FA4585E81683}"/>
              </a:ext>
            </a:extLst>
          </p:cNvPr>
          <p:cNvSpPr>
            <a:spLocks noGrp="1"/>
          </p:cNvSpPr>
          <p:nvPr>
            <p:ph type="title"/>
          </p:nvPr>
        </p:nvSpPr>
        <p:spPr/>
        <p:txBody>
          <a:bodyPr/>
          <a:lstStyle/>
          <a:p>
            <a:pPr algn="ctr"/>
            <a:r>
              <a:rPr lang="en-US" b="1" dirty="0">
                <a:solidFill>
                  <a:schemeClr val="accent6">
                    <a:lumMod val="50000"/>
                  </a:schemeClr>
                </a:solidFill>
              </a:rPr>
              <a:t>Categorize the data</a:t>
            </a:r>
          </a:p>
        </p:txBody>
      </p:sp>
      <p:sp>
        <p:nvSpPr>
          <p:cNvPr id="3" name="Content Placeholder 2">
            <a:extLst>
              <a:ext uri="{FF2B5EF4-FFF2-40B4-BE49-F238E27FC236}">
                <a16:creationId xmlns:a16="http://schemas.microsoft.com/office/drawing/2014/main" id="{DC621A94-BEAC-CE6E-221F-92955448C5FE}"/>
              </a:ext>
            </a:extLst>
          </p:cNvPr>
          <p:cNvSpPr>
            <a:spLocks noGrp="1"/>
          </p:cNvSpPr>
          <p:nvPr>
            <p:ph idx="1"/>
          </p:nvPr>
        </p:nvSpPr>
        <p:spPr/>
        <p:txBody>
          <a:bodyPr/>
          <a:lstStyle/>
          <a:p>
            <a:endParaRPr lang="en-US"/>
          </a:p>
        </p:txBody>
      </p:sp>
      <p:pic>
        <p:nvPicPr>
          <p:cNvPr id="16386" name="Picture 2" descr="alt text">
            <a:extLst>
              <a:ext uri="{FF2B5EF4-FFF2-40B4-BE49-F238E27FC236}">
                <a16:creationId xmlns:a16="http://schemas.microsoft.com/office/drawing/2014/main" id="{538074F1-B73D-05AA-8F45-FFA94EDF5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528" y="2263775"/>
            <a:ext cx="9220200" cy="42291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C37FCBB3-4FF4-E6A5-B668-FF5B3EC27115}"/>
              </a:ext>
            </a:extLst>
          </p:cNvPr>
          <p:cNvSpPr>
            <a:spLocks noGrp="1"/>
          </p:cNvSpPr>
          <p:nvPr>
            <p:ph type="sldNum" sz="quarter" idx="12"/>
          </p:nvPr>
        </p:nvSpPr>
        <p:spPr/>
        <p:txBody>
          <a:bodyPr/>
          <a:lstStyle/>
          <a:p>
            <a:fld id="{EE9875E1-63D7-DA4F-8F55-84CCD09F122C}" type="slidenum">
              <a:rPr lang="en-US" smtClean="0"/>
              <a:t>42</a:t>
            </a:fld>
            <a:endParaRPr lang="en-US"/>
          </a:p>
        </p:txBody>
      </p:sp>
    </p:spTree>
    <p:extLst>
      <p:ext uri="{BB962C8B-B14F-4D97-AF65-F5344CB8AC3E}">
        <p14:creationId xmlns:p14="http://schemas.microsoft.com/office/powerpoint/2010/main" val="2292054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DB4B-5B5B-60B5-FB31-C1E685272C48}"/>
              </a:ext>
            </a:extLst>
          </p:cNvPr>
          <p:cNvSpPr>
            <a:spLocks noGrp="1"/>
          </p:cNvSpPr>
          <p:nvPr>
            <p:ph type="title"/>
          </p:nvPr>
        </p:nvSpPr>
        <p:spPr>
          <a:xfrm>
            <a:off x="838200" y="0"/>
            <a:ext cx="10515600" cy="1325563"/>
          </a:xfrm>
        </p:spPr>
        <p:txBody>
          <a:bodyPr/>
          <a:lstStyle/>
          <a:p>
            <a:pPr algn="ctr"/>
            <a:r>
              <a:rPr lang="en-GB" b="1" dirty="0">
                <a:solidFill>
                  <a:schemeClr val="accent6">
                    <a:lumMod val="50000"/>
                  </a:schemeClr>
                </a:solidFill>
              </a:rPr>
              <a:t>Task</a:t>
            </a:r>
            <a:endParaRPr lang="en-US" dirty="0">
              <a:solidFill>
                <a:schemeClr val="accent6">
                  <a:lumMod val="50000"/>
                </a:schemeClr>
              </a:solidFill>
            </a:endParaRPr>
          </a:p>
        </p:txBody>
      </p:sp>
      <p:sp>
        <p:nvSpPr>
          <p:cNvPr id="5" name="TextBox 4">
            <a:extLst>
              <a:ext uri="{FF2B5EF4-FFF2-40B4-BE49-F238E27FC236}">
                <a16:creationId xmlns:a16="http://schemas.microsoft.com/office/drawing/2014/main" id="{AECB9AB6-9883-0DDD-07BD-732601D85AD5}"/>
              </a:ext>
            </a:extLst>
          </p:cNvPr>
          <p:cNvSpPr txBox="1"/>
          <p:nvPr/>
        </p:nvSpPr>
        <p:spPr>
          <a:xfrm>
            <a:off x="838200" y="1164134"/>
            <a:ext cx="10515600" cy="5693866"/>
          </a:xfrm>
          <a:prstGeom prst="rect">
            <a:avLst/>
          </a:prstGeom>
          <a:noFill/>
        </p:spPr>
        <p:txBody>
          <a:bodyPr wrap="square">
            <a:spAutoFit/>
          </a:bodyPr>
          <a:lstStyle/>
          <a:p>
            <a:pPr marL="457200" indent="-457200">
              <a:buFont typeface="Arial" panose="020B0604020202020204" pitchFamily="34" charset="0"/>
              <a:buChar char="•"/>
            </a:pPr>
            <a:r>
              <a:rPr lang="en-GB" sz="2800" dirty="0"/>
              <a:t>This task is called Multi-class Classification.</a:t>
            </a:r>
          </a:p>
          <a:p>
            <a:r>
              <a:rPr lang="en-GB" sz="2800" dirty="0"/>
              <a:t>Here, </a:t>
            </a:r>
            <a:r>
              <a:rPr lang="en-GB" sz="2800" u="sng" dirty="0"/>
              <a:t>multiple classes </a:t>
            </a:r>
            <a:r>
              <a:rPr lang="en-GB" sz="2800" dirty="0"/>
              <a:t>are present, and the model needs to </a:t>
            </a:r>
            <a:r>
              <a:rPr lang="en-GB" sz="2800" u="sng" dirty="0"/>
              <a:t>classify</a:t>
            </a:r>
            <a:r>
              <a:rPr lang="en-GB" sz="2800" dirty="0"/>
              <a:t> the image into the correct class.</a:t>
            </a:r>
          </a:p>
          <a:p>
            <a:pPr marL="457200" indent="-457200">
              <a:buFont typeface="Arial" panose="020B0604020202020204" pitchFamily="34" charset="0"/>
              <a:buChar char="•"/>
            </a:pPr>
            <a:r>
              <a:rPr lang="en-GB" sz="2800" dirty="0"/>
              <a:t>The Classes here are the intensity of the tropical cyclone which will be estimated using the wind speeds of the cyclone:</a:t>
            </a:r>
          </a:p>
          <a:p>
            <a:pPr lvl="1">
              <a:buFont typeface="Arial" panose="020B0604020202020204" pitchFamily="34" charset="0"/>
              <a:buChar char="•"/>
            </a:pPr>
            <a:r>
              <a:rPr lang="en-GB" sz="2800" dirty="0"/>
              <a:t>NC ( No Category , knots) </a:t>
            </a:r>
          </a:p>
          <a:p>
            <a:pPr lvl="1">
              <a:buFont typeface="Arial" panose="020B0604020202020204" pitchFamily="34" charset="0"/>
              <a:buChar char="•"/>
            </a:pPr>
            <a:r>
              <a:rPr lang="en-GB" sz="2800" dirty="0"/>
              <a:t>TD ( Tropical Depression , knots) </a:t>
            </a:r>
          </a:p>
          <a:p>
            <a:pPr lvl="1">
              <a:buFont typeface="Arial" panose="020B0604020202020204" pitchFamily="34" charset="0"/>
              <a:buChar char="•"/>
            </a:pPr>
            <a:r>
              <a:rPr lang="en-GB" sz="2800" dirty="0"/>
              <a:t>TS ( Topical Storm , knots) </a:t>
            </a:r>
          </a:p>
          <a:p>
            <a:pPr lvl="1">
              <a:buFont typeface="Arial" panose="020B0604020202020204" pitchFamily="34" charset="0"/>
              <a:buChar char="•"/>
            </a:pPr>
            <a:r>
              <a:rPr lang="en-GB" sz="2800" dirty="0"/>
              <a:t>H1 ( Category One , knots) </a:t>
            </a:r>
          </a:p>
          <a:p>
            <a:pPr lvl="1">
              <a:buFont typeface="Arial" panose="020B0604020202020204" pitchFamily="34" charset="0"/>
              <a:buChar char="•"/>
            </a:pPr>
            <a:r>
              <a:rPr lang="en-GB" sz="2800" dirty="0"/>
              <a:t>H2 ( Category Two , knots) </a:t>
            </a:r>
          </a:p>
          <a:p>
            <a:pPr lvl="1">
              <a:buFont typeface="Arial" panose="020B0604020202020204" pitchFamily="34" charset="0"/>
              <a:buChar char="•"/>
            </a:pPr>
            <a:r>
              <a:rPr lang="en-GB" sz="2800" dirty="0"/>
              <a:t>H3 ( Category Three , knots) </a:t>
            </a:r>
          </a:p>
          <a:p>
            <a:pPr lvl="1">
              <a:buFont typeface="Arial" panose="020B0604020202020204" pitchFamily="34" charset="0"/>
              <a:buChar char="•"/>
            </a:pPr>
            <a:r>
              <a:rPr lang="en-GB" sz="2800" dirty="0"/>
              <a:t>H4 ( Category Four , knots) </a:t>
            </a:r>
          </a:p>
          <a:p>
            <a:pPr lvl="1">
              <a:buFont typeface="Arial" panose="020B0604020202020204" pitchFamily="34" charset="0"/>
              <a:buChar char="•"/>
            </a:pPr>
            <a:r>
              <a:rPr lang="en-GB" sz="2800" dirty="0"/>
              <a:t>H5 ( Category Five , knots)</a:t>
            </a:r>
            <a:endParaRPr lang="en-US" sz="2800" dirty="0"/>
          </a:p>
        </p:txBody>
      </p:sp>
      <p:sp>
        <p:nvSpPr>
          <p:cNvPr id="7" name="Slide Number Placeholder 6">
            <a:extLst>
              <a:ext uri="{FF2B5EF4-FFF2-40B4-BE49-F238E27FC236}">
                <a16:creationId xmlns:a16="http://schemas.microsoft.com/office/drawing/2014/main" id="{10E3EA27-29A1-4111-932F-E9A2965388B8}"/>
              </a:ext>
            </a:extLst>
          </p:cNvPr>
          <p:cNvSpPr>
            <a:spLocks noGrp="1"/>
          </p:cNvSpPr>
          <p:nvPr>
            <p:ph type="sldNum" sz="quarter" idx="12"/>
          </p:nvPr>
        </p:nvSpPr>
        <p:spPr/>
        <p:txBody>
          <a:bodyPr/>
          <a:lstStyle/>
          <a:p>
            <a:fld id="{EE9875E1-63D7-DA4F-8F55-84CCD09F122C}" type="slidenum">
              <a:rPr lang="en-US" smtClean="0"/>
              <a:t>43</a:t>
            </a:fld>
            <a:endParaRPr lang="en-US"/>
          </a:p>
        </p:txBody>
      </p:sp>
    </p:spTree>
    <p:extLst>
      <p:ext uri="{BB962C8B-B14F-4D97-AF65-F5344CB8AC3E}">
        <p14:creationId xmlns:p14="http://schemas.microsoft.com/office/powerpoint/2010/main" val="1808400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CB64-8B6A-D520-ED2D-13BEA41D5E30}"/>
              </a:ext>
            </a:extLst>
          </p:cNvPr>
          <p:cNvSpPr>
            <a:spLocks noGrp="1"/>
          </p:cNvSpPr>
          <p:nvPr>
            <p:ph type="title"/>
          </p:nvPr>
        </p:nvSpPr>
        <p:spPr/>
        <p:txBody>
          <a:bodyPr/>
          <a:lstStyle/>
          <a:p>
            <a:pPr algn="ctr"/>
            <a:r>
              <a:rPr lang="en-US" dirty="0"/>
              <a:t>Example task</a:t>
            </a:r>
          </a:p>
        </p:txBody>
      </p:sp>
      <p:pic>
        <p:nvPicPr>
          <p:cNvPr id="17410" name="Picture 2" descr="Drawing">
            <a:extLst>
              <a:ext uri="{FF2B5EF4-FFF2-40B4-BE49-F238E27FC236}">
                <a16:creationId xmlns:a16="http://schemas.microsoft.com/office/drawing/2014/main" id="{0645991D-60DE-73A6-D688-6BF748297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657" y="1232807"/>
            <a:ext cx="10000343" cy="56251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2FEA10D-82F0-CDF7-55DB-58344C496A42}"/>
              </a:ext>
            </a:extLst>
          </p:cNvPr>
          <p:cNvSpPr>
            <a:spLocks noGrp="1"/>
          </p:cNvSpPr>
          <p:nvPr>
            <p:ph type="sldNum" sz="quarter" idx="12"/>
          </p:nvPr>
        </p:nvSpPr>
        <p:spPr/>
        <p:txBody>
          <a:bodyPr/>
          <a:lstStyle/>
          <a:p>
            <a:fld id="{EE9875E1-63D7-DA4F-8F55-84CCD09F122C}" type="slidenum">
              <a:rPr lang="en-US" smtClean="0"/>
              <a:t>44</a:t>
            </a:fld>
            <a:endParaRPr lang="en-US"/>
          </a:p>
        </p:txBody>
      </p:sp>
    </p:spTree>
    <p:extLst>
      <p:ext uri="{BB962C8B-B14F-4D97-AF65-F5344CB8AC3E}">
        <p14:creationId xmlns:p14="http://schemas.microsoft.com/office/powerpoint/2010/main" val="1186686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DE73-B91D-0711-AC46-7816C3A2C38A}"/>
              </a:ext>
            </a:extLst>
          </p:cNvPr>
          <p:cNvSpPr>
            <a:spLocks noGrp="1"/>
          </p:cNvSpPr>
          <p:nvPr>
            <p:ph type="title"/>
          </p:nvPr>
        </p:nvSpPr>
        <p:spPr/>
        <p:txBody>
          <a:bodyPr/>
          <a:lstStyle/>
          <a:p>
            <a:pPr algn="ctr"/>
            <a:r>
              <a:rPr lang="en-GB" b="1" dirty="0">
                <a:solidFill>
                  <a:schemeClr val="accent6">
                    <a:lumMod val="50000"/>
                  </a:schemeClr>
                </a:solidFill>
              </a:rPr>
              <a:t>Model and Loss</a:t>
            </a:r>
            <a:endParaRPr lang="en-US" dirty="0">
              <a:solidFill>
                <a:schemeClr val="accent6">
                  <a:lumMod val="50000"/>
                </a:schemeClr>
              </a:solidFill>
            </a:endParaRPr>
          </a:p>
        </p:txBody>
      </p:sp>
      <p:pic>
        <p:nvPicPr>
          <p:cNvPr id="18434" name="Picture 2" descr="alt text">
            <a:extLst>
              <a:ext uri="{FF2B5EF4-FFF2-40B4-BE49-F238E27FC236}">
                <a16:creationId xmlns:a16="http://schemas.microsoft.com/office/drawing/2014/main" id="{5A802F79-E3C3-EE1B-A4AC-4755E3F856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649414"/>
            <a:ext cx="11353800" cy="331448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67BBC9E6-4100-9F85-91C2-6778E39A822F}"/>
              </a:ext>
            </a:extLst>
          </p:cNvPr>
          <p:cNvSpPr>
            <a:spLocks noGrp="1"/>
          </p:cNvSpPr>
          <p:nvPr>
            <p:ph type="sldNum" sz="quarter" idx="12"/>
          </p:nvPr>
        </p:nvSpPr>
        <p:spPr/>
        <p:txBody>
          <a:bodyPr/>
          <a:lstStyle/>
          <a:p>
            <a:fld id="{EE9875E1-63D7-DA4F-8F55-84CCD09F122C}" type="slidenum">
              <a:rPr lang="en-US" smtClean="0"/>
              <a:t>45</a:t>
            </a:fld>
            <a:endParaRPr lang="en-US"/>
          </a:p>
        </p:txBody>
      </p:sp>
    </p:spTree>
    <p:extLst>
      <p:ext uri="{BB962C8B-B14F-4D97-AF65-F5344CB8AC3E}">
        <p14:creationId xmlns:p14="http://schemas.microsoft.com/office/powerpoint/2010/main" val="1052669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929-FC88-393F-3090-CCCE9512BB77}"/>
              </a:ext>
            </a:extLst>
          </p:cNvPr>
          <p:cNvSpPr>
            <a:spLocks noGrp="1"/>
          </p:cNvSpPr>
          <p:nvPr>
            <p:ph type="title"/>
          </p:nvPr>
        </p:nvSpPr>
        <p:spPr/>
        <p:txBody>
          <a:bodyPr/>
          <a:lstStyle/>
          <a:p>
            <a:pPr algn="ctr"/>
            <a:r>
              <a:rPr lang="en-GB" b="1" dirty="0">
                <a:solidFill>
                  <a:schemeClr val="accent6">
                    <a:lumMod val="50000"/>
                  </a:schemeClr>
                </a:solidFill>
              </a:rPr>
              <a:t>Loss Function</a:t>
            </a:r>
            <a:br>
              <a:rPr lang="en-GB" b="1" dirty="0">
                <a:solidFill>
                  <a:schemeClr val="accent6">
                    <a:lumMod val="50000"/>
                  </a:schemeClr>
                </a:solidFill>
              </a:rPr>
            </a:br>
            <a:endParaRPr lang="en-US" dirty="0">
              <a:solidFill>
                <a:schemeClr val="accent6">
                  <a:lumMod val="50000"/>
                </a:schemeClr>
              </a:solidFill>
            </a:endParaRPr>
          </a:p>
        </p:txBody>
      </p:sp>
      <p:sp>
        <p:nvSpPr>
          <p:cNvPr id="5" name="TextBox 4">
            <a:extLst>
              <a:ext uri="{FF2B5EF4-FFF2-40B4-BE49-F238E27FC236}">
                <a16:creationId xmlns:a16="http://schemas.microsoft.com/office/drawing/2014/main" id="{25D685E4-8EE1-85C3-0362-160C713CD452}"/>
              </a:ext>
            </a:extLst>
          </p:cNvPr>
          <p:cNvSpPr txBox="1"/>
          <p:nvPr/>
        </p:nvSpPr>
        <p:spPr>
          <a:xfrm>
            <a:off x="2619828" y="1320800"/>
            <a:ext cx="6952343" cy="1569660"/>
          </a:xfrm>
          <a:prstGeom prst="rect">
            <a:avLst/>
          </a:prstGeom>
          <a:noFill/>
        </p:spPr>
        <p:txBody>
          <a:bodyPr wrap="square">
            <a:spAutoFit/>
          </a:bodyPr>
          <a:lstStyle/>
          <a:p>
            <a:pPr>
              <a:buFont typeface="Arial" panose="020B0604020202020204" pitchFamily="34" charset="0"/>
              <a:buChar char="•"/>
            </a:pPr>
            <a:r>
              <a:rPr lang="en-GB" sz="3200" i="1" dirty="0"/>
              <a:t>Multi-Class Cross-Entropy Loss</a:t>
            </a:r>
            <a:endParaRPr lang="en-GB" sz="3200" dirty="0"/>
          </a:p>
          <a:p>
            <a:pPr>
              <a:buFont typeface="Arial" panose="020B0604020202020204" pitchFamily="34" charset="0"/>
              <a:buChar char="•"/>
            </a:pPr>
            <a:r>
              <a:rPr lang="en-GB" sz="3200" dirty="0"/>
              <a:t>Sparse Multi-class Cross-Entropy Loss</a:t>
            </a:r>
          </a:p>
          <a:p>
            <a:pPr>
              <a:buFont typeface="Arial" panose="020B0604020202020204" pitchFamily="34" charset="0"/>
              <a:buChar char="•"/>
            </a:pPr>
            <a:r>
              <a:rPr lang="en-GB" sz="3200" dirty="0" err="1"/>
              <a:t>Kullback</a:t>
            </a:r>
            <a:r>
              <a:rPr lang="en-GB" sz="3200" dirty="0"/>
              <a:t> </a:t>
            </a:r>
            <a:r>
              <a:rPr lang="en-GB" sz="3200" dirty="0" err="1"/>
              <a:t>Leibler</a:t>
            </a:r>
            <a:r>
              <a:rPr lang="en-GB" sz="3200" dirty="0"/>
              <a:t> Divergence Loss</a:t>
            </a:r>
          </a:p>
        </p:txBody>
      </p:sp>
      <p:sp>
        <p:nvSpPr>
          <p:cNvPr id="7" name="Slide Number Placeholder 6">
            <a:extLst>
              <a:ext uri="{FF2B5EF4-FFF2-40B4-BE49-F238E27FC236}">
                <a16:creationId xmlns:a16="http://schemas.microsoft.com/office/drawing/2014/main" id="{AD0BDCA3-EC0C-139E-385D-145597758BEE}"/>
              </a:ext>
            </a:extLst>
          </p:cNvPr>
          <p:cNvSpPr>
            <a:spLocks noGrp="1"/>
          </p:cNvSpPr>
          <p:nvPr>
            <p:ph type="sldNum" sz="quarter" idx="12"/>
          </p:nvPr>
        </p:nvSpPr>
        <p:spPr/>
        <p:txBody>
          <a:bodyPr/>
          <a:lstStyle/>
          <a:p>
            <a:fld id="{EE9875E1-63D7-DA4F-8F55-84CCD09F122C}" type="slidenum">
              <a:rPr lang="en-US" smtClean="0"/>
              <a:t>46</a:t>
            </a:fld>
            <a:endParaRPr lang="en-US"/>
          </a:p>
        </p:txBody>
      </p:sp>
    </p:spTree>
    <p:extLst>
      <p:ext uri="{BB962C8B-B14F-4D97-AF65-F5344CB8AC3E}">
        <p14:creationId xmlns:p14="http://schemas.microsoft.com/office/powerpoint/2010/main" val="1392002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1774-9825-B1A8-D7BA-D7B90D62769C}"/>
              </a:ext>
            </a:extLst>
          </p:cNvPr>
          <p:cNvSpPr>
            <a:spLocks noGrp="1"/>
          </p:cNvSpPr>
          <p:nvPr>
            <p:ph type="title"/>
          </p:nvPr>
        </p:nvSpPr>
        <p:spPr/>
        <p:txBody>
          <a:bodyPr/>
          <a:lstStyle/>
          <a:p>
            <a:pPr algn="ctr"/>
            <a:r>
              <a:rPr lang="en-GB" b="1" dirty="0">
                <a:solidFill>
                  <a:schemeClr val="accent6">
                    <a:lumMod val="50000"/>
                  </a:schemeClr>
                </a:solidFill>
              </a:rPr>
              <a:t>Multi-Class Cross-Entropy loss</a:t>
            </a:r>
            <a:endParaRPr lang="en-US" dirty="0">
              <a:solidFill>
                <a:schemeClr val="accent6">
                  <a:lumMod val="50000"/>
                </a:schemeClr>
              </a:solidFill>
            </a:endParaRPr>
          </a:p>
        </p:txBody>
      </p:sp>
      <p:sp>
        <p:nvSpPr>
          <p:cNvPr id="3" name="Content Placeholder 2">
            <a:extLst>
              <a:ext uri="{FF2B5EF4-FFF2-40B4-BE49-F238E27FC236}">
                <a16:creationId xmlns:a16="http://schemas.microsoft.com/office/drawing/2014/main" id="{F8B42BA6-15C0-494F-6B44-ACA34AEFBD32}"/>
              </a:ext>
            </a:extLst>
          </p:cNvPr>
          <p:cNvSpPr>
            <a:spLocks noGrp="1"/>
          </p:cNvSpPr>
          <p:nvPr>
            <p:ph idx="1"/>
          </p:nvPr>
        </p:nvSpPr>
        <p:spPr/>
        <p:txBody>
          <a:bodyPr/>
          <a:lstStyle/>
          <a:p>
            <a:r>
              <a:rPr lang="en-GB" dirty="0"/>
              <a:t>When we train our model , we convert all the categories to a array of 1's and 0’s</a:t>
            </a:r>
          </a:p>
          <a:p>
            <a:r>
              <a:rPr lang="en-GB" dirty="0"/>
              <a:t>cat = [ 1 , 0 ] and dog = [ 0 , 1 ]</a:t>
            </a:r>
          </a:p>
          <a:p>
            <a:r>
              <a:rPr lang="en-GB" dirty="0"/>
              <a:t>our model will then predict the probabilities of the output of what it thinks it to be</a:t>
            </a:r>
          </a:p>
          <a:p>
            <a:r>
              <a:rPr lang="en-GB" dirty="0"/>
              <a:t>Image of a cat is predicted to be </a:t>
            </a:r>
            <a:r>
              <a:rPr lang="en-DE" dirty="0"/>
              <a:t>[ 0.87 , 0.13]</a:t>
            </a:r>
          </a:p>
          <a:p>
            <a:r>
              <a:rPr lang="en-GB" dirty="0"/>
              <a:t>The model is 87% confident that it is a cat</a:t>
            </a:r>
          </a:p>
          <a:p>
            <a:endParaRPr lang="en-US" dirty="0"/>
          </a:p>
        </p:txBody>
      </p:sp>
      <p:sp>
        <p:nvSpPr>
          <p:cNvPr id="5" name="Slide Number Placeholder 4">
            <a:extLst>
              <a:ext uri="{FF2B5EF4-FFF2-40B4-BE49-F238E27FC236}">
                <a16:creationId xmlns:a16="http://schemas.microsoft.com/office/drawing/2014/main" id="{DDDA0173-3612-012F-7A30-14E68BC3605A}"/>
              </a:ext>
            </a:extLst>
          </p:cNvPr>
          <p:cNvSpPr>
            <a:spLocks noGrp="1"/>
          </p:cNvSpPr>
          <p:nvPr>
            <p:ph type="sldNum" sz="quarter" idx="12"/>
          </p:nvPr>
        </p:nvSpPr>
        <p:spPr/>
        <p:txBody>
          <a:bodyPr/>
          <a:lstStyle/>
          <a:p>
            <a:fld id="{EE9875E1-63D7-DA4F-8F55-84CCD09F122C}" type="slidenum">
              <a:rPr lang="en-US" smtClean="0"/>
              <a:t>47</a:t>
            </a:fld>
            <a:endParaRPr lang="en-US"/>
          </a:p>
        </p:txBody>
      </p:sp>
    </p:spTree>
    <p:extLst>
      <p:ext uri="{BB962C8B-B14F-4D97-AF65-F5344CB8AC3E}">
        <p14:creationId xmlns:p14="http://schemas.microsoft.com/office/powerpoint/2010/main" val="3206643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8B18-956A-15AF-1520-70CC4AE8B8EE}"/>
              </a:ext>
            </a:extLst>
          </p:cNvPr>
          <p:cNvSpPr>
            <a:spLocks noGrp="1"/>
          </p:cNvSpPr>
          <p:nvPr>
            <p:ph type="title"/>
          </p:nvPr>
        </p:nvSpPr>
        <p:spPr/>
        <p:txBody>
          <a:bodyPr/>
          <a:lstStyle/>
          <a:p>
            <a:pPr algn="ctr"/>
            <a:r>
              <a:rPr lang="en-US" dirty="0"/>
              <a:t>Let’s calculate the error</a:t>
            </a:r>
          </a:p>
        </p:txBody>
      </p:sp>
      <p:sp>
        <p:nvSpPr>
          <p:cNvPr id="3" name="Content Placeholder 2">
            <a:extLst>
              <a:ext uri="{FF2B5EF4-FFF2-40B4-BE49-F238E27FC236}">
                <a16:creationId xmlns:a16="http://schemas.microsoft.com/office/drawing/2014/main" id="{F569C69F-C491-5B91-B0E3-9085688E0C61}"/>
              </a:ext>
            </a:extLst>
          </p:cNvPr>
          <p:cNvSpPr>
            <a:spLocks noGrp="1"/>
          </p:cNvSpPr>
          <p:nvPr>
            <p:ph idx="1"/>
          </p:nvPr>
        </p:nvSpPr>
        <p:spPr>
          <a:xfrm>
            <a:off x="838200" y="1825625"/>
            <a:ext cx="10515600" cy="1135289"/>
          </a:xfrm>
        </p:spPr>
        <p:txBody>
          <a:bodyPr/>
          <a:lstStyle/>
          <a:p>
            <a:r>
              <a:rPr lang="en-GB" dirty="0"/>
              <a:t>still not good enough we then calculate the error</a:t>
            </a:r>
          </a:p>
          <a:p>
            <a:r>
              <a:rPr lang="en-DE" dirty="0"/>
              <a:t>[ 0.87 , 0.13]</a:t>
            </a:r>
          </a:p>
          <a:p>
            <a:endParaRPr lang="en-US" dirty="0"/>
          </a:p>
        </p:txBody>
      </p:sp>
      <p:pic>
        <p:nvPicPr>
          <p:cNvPr id="5" name="Picture 4">
            <a:extLst>
              <a:ext uri="{FF2B5EF4-FFF2-40B4-BE49-F238E27FC236}">
                <a16:creationId xmlns:a16="http://schemas.microsoft.com/office/drawing/2014/main" id="{4651AFC4-C556-8D96-86BA-6A46E5F09823}"/>
              </a:ext>
            </a:extLst>
          </p:cNvPr>
          <p:cNvPicPr>
            <a:picLocks noChangeAspect="1"/>
          </p:cNvPicPr>
          <p:nvPr/>
        </p:nvPicPr>
        <p:blipFill>
          <a:blip r:embed="rId2"/>
          <a:stretch>
            <a:fillRect/>
          </a:stretch>
        </p:blipFill>
        <p:spPr>
          <a:xfrm>
            <a:off x="3336925" y="2535464"/>
            <a:ext cx="5664200" cy="850900"/>
          </a:xfrm>
          <a:prstGeom prst="rect">
            <a:avLst/>
          </a:prstGeom>
        </p:spPr>
      </p:pic>
      <p:pic>
        <p:nvPicPr>
          <p:cNvPr id="7" name="Picture 6">
            <a:extLst>
              <a:ext uri="{FF2B5EF4-FFF2-40B4-BE49-F238E27FC236}">
                <a16:creationId xmlns:a16="http://schemas.microsoft.com/office/drawing/2014/main" id="{746B86B7-F526-C307-E815-C25B0557EF7B}"/>
              </a:ext>
            </a:extLst>
          </p:cNvPr>
          <p:cNvPicPr>
            <a:picLocks noChangeAspect="1"/>
          </p:cNvPicPr>
          <p:nvPr/>
        </p:nvPicPr>
        <p:blipFill>
          <a:blip r:embed="rId3"/>
          <a:stretch>
            <a:fillRect/>
          </a:stretch>
        </p:blipFill>
        <p:spPr>
          <a:xfrm>
            <a:off x="2974975" y="3353704"/>
            <a:ext cx="6388100" cy="469900"/>
          </a:xfrm>
          <a:prstGeom prst="rect">
            <a:avLst/>
          </a:prstGeom>
        </p:spPr>
      </p:pic>
      <p:sp>
        <p:nvSpPr>
          <p:cNvPr id="8" name="TextBox 7">
            <a:extLst>
              <a:ext uri="{FF2B5EF4-FFF2-40B4-BE49-F238E27FC236}">
                <a16:creationId xmlns:a16="http://schemas.microsoft.com/office/drawing/2014/main" id="{9FE2CCBD-121E-85ED-853D-6C8EA46022A9}"/>
              </a:ext>
            </a:extLst>
          </p:cNvPr>
          <p:cNvSpPr txBox="1"/>
          <p:nvPr/>
        </p:nvSpPr>
        <p:spPr>
          <a:xfrm>
            <a:off x="838200" y="4031728"/>
            <a:ext cx="9455152" cy="523220"/>
          </a:xfrm>
          <a:prstGeom prst="rect">
            <a:avLst/>
          </a:prstGeom>
          <a:noFill/>
        </p:spPr>
        <p:txBody>
          <a:bodyPr wrap="none" rtlCol="0">
            <a:spAutoFit/>
          </a:bodyPr>
          <a:lstStyle/>
          <a:p>
            <a:pPr marL="285750" indent="-285750">
              <a:buFont typeface="Arial" panose="020B0604020202020204" pitchFamily="34" charset="0"/>
              <a:buChar char="•"/>
            </a:pPr>
            <a:r>
              <a:rPr lang="en-GB" sz="2800" dirty="0"/>
              <a:t>If our model trained over time and the output is [ 0.90 , 0.10 ]</a:t>
            </a:r>
            <a:endParaRPr lang="en-US" sz="2800" dirty="0"/>
          </a:p>
        </p:txBody>
      </p:sp>
      <p:pic>
        <p:nvPicPr>
          <p:cNvPr id="10" name="Picture 9">
            <a:extLst>
              <a:ext uri="{FF2B5EF4-FFF2-40B4-BE49-F238E27FC236}">
                <a16:creationId xmlns:a16="http://schemas.microsoft.com/office/drawing/2014/main" id="{C6D3D091-AECA-1629-07CE-E9FC8CDC7654}"/>
              </a:ext>
            </a:extLst>
          </p:cNvPr>
          <p:cNvPicPr>
            <a:picLocks noChangeAspect="1"/>
          </p:cNvPicPr>
          <p:nvPr/>
        </p:nvPicPr>
        <p:blipFill>
          <a:blip r:embed="rId4"/>
          <a:stretch>
            <a:fillRect/>
          </a:stretch>
        </p:blipFill>
        <p:spPr>
          <a:xfrm>
            <a:off x="2933700" y="4554948"/>
            <a:ext cx="6324600" cy="457200"/>
          </a:xfrm>
          <a:prstGeom prst="rect">
            <a:avLst/>
          </a:prstGeom>
        </p:spPr>
      </p:pic>
      <p:sp>
        <p:nvSpPr>
          <p:cNvPr id="11" name="TextBox 10">
            <a:extLst>
              <a:ext uri="{FF2B5EF4-FFF2-40B4-BE49-F238E27FC236}">
                <a16:creationId xmlns:a16="http://schemas.microsoft.com/office/drawing/2014/main" id="{055362B8-4CFF-A99C-207B-3DF2EFCD3FA3}"/>
              </a:ext>
            </a:extLst>
          </p:cNvPr>
          <p:cNvSpPr txBox="1"/>
          <p:nvPr/>
        </p:nvSpPr>
        <p:spPr>
          <a:xfrm>
            <a:off x="686848" y="5374897"/>
            <a:ext cx="11505152" cy="954107"/>
          </a:xfrm>
          <a:prstGeom prst="rect">
            <a:avLst/>
          </a:prstGeom>
          <a:noFill/>
        </p:spPr>
        <p:txBody>
          <a:bodyPr wrap="square" rtlCol="0">
            <a:spAutoFit/>
          </a:bodyPr>
          <a:lstStyle/>
          <a:p>
            <a:pPr marL="285750" indent="-285750">
              <a:buFont typeface="Arial" panose="020B0604020202020204" pitchFamily="34" charset="0"/>
              <a:buChar char="•"/>
            </a:pPr>
            <a:r>
              <a:rPr lang="en-GB" sz="2800" dirty="0"/>
              <a:t>Using these equations our model learns to understand how it performs and updates the weights to perform better</a:t>
            </a:r>
            <a:endParaRPr lang="en-US" sz="2800" dirty="0"/>
          </a:p>
        </p:txBody>
      </p:sp>
      <p:sp>
        <p:nvSpPr>
          <p:cNvPr id="13" name="Slide Number Placeholder 12">
            <a:extLst>
              <a:ext uri="{FF2B5EF4-FFF2-40B4-BE49-F238E27FC236}">
                <a16:creationId xmlns:a16="http://schemas.microsoft.com/office/drawing/2014/main" id="{C88B8696-EA7A-D625-C7F2-31CC70E41E30}"/>
              </a:ext>
            </a:extLst>
          </p:cNvPr>
          <p:cNvSpPr>
            <a:spLocks noGrp="1"/>
          </p:cNvSpPr>
          <p:nvPr>
            <p:ph type="sldNum" sz="quarter" idx="12"/>
          </p:nvPr>
        </p:nvSpPr>
        <p:spPr/>
        <p:txBody>
          <a:bodyPr/>
          <a:lstStyle/>
          <a:p>
            <a:fld id="{EE9875E1-63D7-DA4F-8F55-84CCD09F122C}" type="slidenum">
              <a:rPr lang="en-US" smtClean="0"/>
              <a:t>48</a:t>
            </a:fld>
            <a:endParaRPr lang="en-US"/>
          </a:p>
        </p:txBody>
      </p:sp>
    </p:spTree>
    <p:extLst>
      <p:ext uri="{BB962C8B-B14F-4D97-AF65-F5344CB8AC3E}">
        <p14:creationId xmlns:p14="http://schemas.microsoft.com/office/powerpoint/2010/main" val="2956294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3549-9DE7-8E95-BF3F-E5EA888E1494}"/>
              </a:ext>
            </a:extLst>
          </p:cNvPr>
          <p:cNvSpPr>
            <a:spLocks noGrp="1"/>
          </p:cNvSpPr>
          <p:nvPr>
            <p:ph type="title"/>
          </p:nvPr>
        </p:nvSpPr>
        <p:spPr/>
        <p:txBody>
          <a:bodyPr/>
          <a:lstStyle/>
          <a:p>
            <a:pPr algn="ctr"/>
            <a:r>
              <a:rPr lang="en-GB" b="1" dirty="0">
                <a:solidFill>
                  <a:schemeClr val="accent6">
                    <a:lumMod val="50000"/>
                  </a:schemeClr>
                </a:solidFill>
              </a:rPr>
              <a:t>Optimizer</a:t>
            </a:r>
            <a:endParaRPr lang="en-US" dirty="0">
              <a:solidFill>
                <a:schemeClr val="accent6">
                  <a:lumMod val="50000"/>
                </a:schemeClr>
              </a:solidFill>
            </a:endParaRPr>
          </a:p>
        </p:txBody>
      </p:sp>
      <p:sp>
        <p:nvSpPr>
          <p:cNvPr id="3" name="Content Placeholder 2">
            <a:extLst>
              <a:ext uri="{FF2B5EF4-FFF2-40B4-BE49-F238E27FC236}">
                <a16:creationId xmlns:a16="http://schemas.microsoft.com/office/drawing/2014/main" id="{777E9837-86BC-1FF6-64FD-B80DEEFE7481}"/>
              </a:ext>
            </a:extLst>
          </p:cNvPr>
          <p:cNvSpPr>
            <a:spLocks noGrp="1"/>
          </p:cNvSpPr>
          <p:nvPr>
            <p:ph idx="1"/>
          </p:nvPr>
        </p:nvSpPr>
        <p:spPr>
          <a:xfrm>
            <a:off x="2663305" y="1442203"/>
            <a:ext cx="7264467" cy="1072726"/>
          </a:xfrm>
        </p:spPr>
        <p:txBody>
          <a:bodyPr/>
          <a:lstStyle/>
          <a:p>
            <a:r>
              <a:rPr lang="en-GB" dirty="0"/>
              <a:t>SGD (Stochastic Gradient Descent ) Optimizer.</a:t>
            </a:r>
          </a:p>
          <a:p>
            <a:endParaRPr lang="en-US" dirty="0"/>
          </a:p>
        </p:txBody>
      </p:sp>
      <p:pic>
        <p:nvPicPr>
          <p:cNvPr id="19458" name="Picture 2" descr="Drawing">
            <a:extLst>
              <a:ext uri="{FF2B5EF4-FFF2-40B4-BE49-F238E27FC236}">
                <a16:creationId xmlns:a16="http://schemas.microsoft.com/office/drawing/2014/main" id="{4B051D25-FE2E-8B82-2F9B-D65C9299C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30" y="2271215"/>
            <a:ext cx="6227082" cy="41437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31DFF5-3E38-2640-9F09-2597ADC3257A}"/>
              </a:ext>
            </a:extLst>
          </p:cNvPr>
          <p:cNvSpPr txBox="1"/>
          <p:nvPr/>
        </p:nvSpPr>
        <p:spPr>
          <a:xfrm>
            <a:off x="7507514" y="2025092"/>
            <a:ext cx="3846286" cy="4893647"/>
          </a:xfrm>
          <a:prstGeom prst="rect">
            <a:avLst/>
          </a:prstGeom>
          <a:noFill/>
        </p:spPr>
        <p:txBody>
          <a:bodyPr wrap="square">
            <a:spAutoFit/>
          </a:bodyPr>
          <a:lstStyle/>
          <a:p>
            <a:pPr marL="285750" indent="-285750">
              <a:buFont typeface="Arial" panose="020B0604020202020204" pitchFamily="34" charset="0"/>
              <a:buChar char="•"/>
            </a:pPr>
            <a:r>
              <a:rPr lang="en-GB" sz="2400" dirty="0"/>
              <a:t>Starting at the top of the mountain, we take our first step downhill in the direction specified by the negative gradient. </a:t>
            </a:r>
          </a:p>
          <a:p>
            <a:pPr marL="285750" indent="-285750">
              <a:buFont typeface="Arial" panose="020B0604020202020204" pitchFamily="34" charset="0"/>
              <a:buChar char="•"/>
            </a:pPr>
            <a:r>
              <a:rPr lang="en-GB" sz="2400" dirty="0"/>
              <a:t>Recalculate the negative gradient (passing in the coordinates of our new point) and take another step in the direction it specifies</a:t>
            </a:r>
          </a:p>
          <a:p>
            <a:pPr marL="285750" indent="-285750">
              <a:buFont typeface="Arial" panose="020B0604020202020204" pitchFamily="34" charset="0"/>
              <a:buChar char="•"/>
            </a:pPr>
            <a:r>
              <a:rPr lang="en-GB" sz="2400" dirty="0"/>
              <a:t>Repeat until local minimum</a:t>
            </a:r>
            <a:endParaRPr lang="en-US" sz="2400" dirty="0"/>
          </a:p>
        </p:txBody>
      </p:sp>
      <p:sp>
        <p:nvSpPr>
          <p:cNvPr id="7" name="Slide Number Placeholder 6">
            <a:extLst>
              <a:ext uri="{FF2B5EF4-FFF2-40B4-BE49-F238E27FC236}">
                <a16:creationId xmlns:a16="http://schemas.microsoft.com/office/drawing/2014/main" id="{C31017D2-5406-631D-0772-712A0AD22EAF}"/>
              </a:ext>
            </a:extLst>
          </p:cNvPr>
          <p:cNvSpPr>
            <a:spLocks noGrp="1"/>
          </p:cNvSpPr>
          <p:nvPr>
            <p:ph type="sldNum" sz="quarter" idx="12"/>
          </p:nvPr>
        </p:nvSpPr>
        <p:spPr/>
        <p:txBody>
          <a:bodyPr/>
          <a:lstStyle/>
          <a:p>
            <a:fld id="{EE9875E1-63D7-DA4F-8F55-84CCD09F122C}" type="slidenum">
              <a:rPr lang="en-US" smtClean="0"/>
              <a:t>49</a:t>
            </a:fld>
            <a:endParaRPr lang="en-US"/>
          </a:p>
        </p:txBody>
      </p:sp>
    </p:spTree>
    <p:extLst>
      <p:ext uri="{BB962C8B-B14F-4D97-AF65-F5344CB8AC3E}">
        <p14:creationId xmlns:p14="http://schemas.microsoft.com/office/powerpoint/2010/main" val="158625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1BA4-FAA2-4D4B-5F17-3EA8CD209906}"/>
              </a:ext>
            </a:extLst>
          </p:cNvPr>
          <p:cNvSpPr>
            <a:spLocks noGrp="1"/>
          </p:cNvSpPr>
          <p:nvPr>
            <p:ph type="title"/>
          </p:nvPr>
        </p:nvSpPr>
        <p:spPr/>
        <p:txBody>
          <a:bodyPr/>
          <a:lstStyle/>
          <a:p>
            <a:pPr algn="ctr"/>
            <a:r>
              <a:rPr lang="en-US" b="1" dirty="0">
                <a:solidFill>
                  <a:schemeClr val="accent6">
                    <a:lumMod val="50000"/>
                  </a:schemeClr>
                </a:solidFill>
              </a:rPr>
              <a:t>Let’s have a look at a sample data</a:t>
            </a:r>
          </a:p>
        </p:txBody>
      </p:sp>
      <p:sp>
        <p:nvSpPr>
          <p:cNvPr id="6" name="TextBox 5">
            <a:extLst>
              <a:ext uri="{FF2B5EF4-FFF2-40B4-BE49-F238E27FC236}">
                <a16:creationId xmlns:a16="http://schemas.microsoft.com/office/drawing/2014/main" id="{9338DC1D-07AA-F4AA-654F-C74D6F5240F0}"/>
              </a:ext>
            </a:extLst>
          </p:cNvPr>
          <p:cNvSpPr txBox="1"/>
          <p:nvPr/>
        </p:nvSpPr>
        <p:spPr>
          <a:xfrm>
            <a:off x="1277257" y="1697162"/>
            <a:ext cx="954428" cy="369332"/>
          </a:xfrm>
          <a:prstGeom prst="rect">
            <a:avLst/>
          </a:prstGeom>
          <a:noFill/>
        </p:spPr>
        <p:txBody>
          <a:bodyPr wrap="none" rtlCol="0">
            <a:spAutoFit/>
          </a:bodyPr>
          <a:lstStyle/>
          <a:p>
            <a:r>
              <a:rPr lang="en-US" dirty="0"/>
              <a:t>features</a:t>
            </a:r>
          </a:p>
        </p:txBody>
      </p:sp>
      <p:sp>
        <p:nvSpPr>
          <p:cNvPr id="7" name="TextBox 6">
            <a:extLst>
              <a:ext uri="{FF2B5EF4-FFF2-40B4-BE49-F238E27FC236}">
                <a16:creationId xmlns:a16="http://schemas.microsoft.com/office/drawing/2014/main" id="{04A7407E-6F4C-5522-7B3A-AE3B9948699D}"/>
              </a:ext>
            </a:extLst>
          </p:cNvPr>
          <p:cNvSpPr txBox="1"/>
          <p:nvPr/>
        </p:nvSpPr>
        <p:spPr>
          <a:xfrm>
            <a:off x="1277257" y="2786743"/>
            <a:ext cx="857992" cy="369332"/>
          </a:xfrm>
          <a:prstGeom prst="rect">
            <a:avLst/>
          </a:prstGeom>
          <a:noFill/>
        </p:spPr>
        <p:txBody>
          <a:bodyPr wrap="none" rtlCol="0">
            <a:spAutoFit/>
          </a:bodyPr>
          <a:lstStyle/>
          <a:p>
            <a:r>
              <a:rPr lang="en-US" dirty="0" err="1"/>
              <a:t>X_train</a:t>
            </a:r>
            <a:endParaRPr lang="en-US" dirty="0"/>
          </a:p>
        </p:txBody>
      </p:sp>
      <p:sp>
        <p:nvSpPr>
          <p:cNvPr id="8" name="TextBox 7">
            <a:extLst>
              <a:ext uri="{FF2B5EF4-FFF2-40B4-BE49-F238E27FC236}">
                <a16:creationId xmlns:a16="http://schemas.microsoft.com/office/drawing/2014/main" id="{92971ABF-BB33-CB4E-803B-8AE05B66C227}"/>
              </a:ext>
            </a:extLst>
          </p:cNvPr>
          <p:cNvSpPr txBox="1"/>
          <p:nvPr/>
        </p:nvSpPr>
        <p:spPr>
          <a:xfrm>
            <a:off x="8508752" y="2786743"/>
            <a:ext cx="841962" cy="369332"/>
          </a:xfrm>
          <a:prstGeom prst="rect">
            <a:avLst/>
          </a:prstGeom>
          <a:noFill/>
        </p:spPr>
        <p:txBody>
          <a:bodyPr wrap="none" rtlCol="0">
            <a:spAutoFit/>
          </a:bodyPr>
          <a:lstStyle/>
          <a:p>
            <a:r>
              <a:rPr lang="en-US" dirty="0" err="1"/>
              <a:t>y_train</a:t>
            </a:r>
            <a:endParaRPr lang="en-US" dirty="0"/>
          </a:p>
        </p:txBody>
      </p:sp>
      <p:sp>
        <p:nvSpPr>
          <p:cNvPr id="9" name="TextBox 8">
            <a:extLst>
              <a:ext uri="{FF2B5EF4-FFF2-40B4-BE49-F238E27FC236}">
                <a16:creationId xmlns:a16="http://schemas.microsoft.com/office/drawing/2014/main" id="{453DD6A8-261F-1E92-1D69-EE095386EE3F}"/>
              </a:ext>
            </a:extLst>
          </p:cNvPr>
          <p:cNvSpPr txBox="1"/>
          <p:nvPr/>
        </p:nvSpPr>
        <p:spPr>
          <a:xfrm>
            <a:off x="1360934" y="5998420"/>
            <a:ext cx="774315" cy="369332"/>
          </a:xfrm>
          <a:prstGeom prst="rect">
            <a:avLst/>
          </a:prstGeom>
          <a:noFill/>
        </p:spPr>
        <p:txBody>
          <a:bodyPr wrap="none" rtlCol="0">
            <a:spAutoFit/>
          </a:bodyPr>
          <a:lstStyle/>
          <a:p>
            <a:r>
              <a:rPr lang="en-US" dirty="0" err="1"/>
              <a:t>X_test</a:t>
            </a:r>
            <a:endParaRPr lang="en-US" dirty="0"/>
          </a:p>
        </p:txBody>
      </p:sp>
      <p:sp>
        <p:nvSpPr>
          <p:cNvPr id="10" name="TextBox 9">
            <a:extLst>
              <a:ext uri="{FF2B5EF4-FFF2-40B4-BE49-F238E27FC236}">
                <a16:creationId xmlns:a16="http://schemas.microsoft.com/office/drawing/2014/main" id="{AEE13854-7FA8-3425-1030-9BFD87ABD21B}"/>
              </a:ext>
            </a:extLst>
          </p:cNvPr>
          <p:cNvSpPr txBox="1"/>
          <p:nvPr/>
        </p:nvSpPr>
        <p:spPr>
          <a:xfrm>
            <a:off x="8823037" y="5998420"/>
            <a:ext cx="2117118" cy="369332"/>
          </a:xfrm>
          <a:prstGeom prst="rect">
            <a:avLst/>
          </a:prstGeom>
          <a:noFill/>
        </p:spPr>
        <p:txBody>
          <a:bodyPr wrap="none" rtlCol="0">
            <a:spAutoFit/>
          </a:bodyPr>
          <a:lstStyle/>
          <a:p>
            <a:r>
              <a:rPr lang="en-US" dirty="0" err="1"/>
              <a:t>y_test</a:t>
            </a:r>
            <a:r>
              <a:rPr lang="en-US" dirty="0"/>
              <a:t> (Probabilities)</a:t>
            </a:r>
          </a:p>
        </p:txBody>
      </p:sp>
      <p:pic>
        <p:nvPicPr>
          <p:cNvPr id="13" name="Picture 12">
            <a:extLst>
              <a:ext uri="{FF2B5EF4-FFF2-40B4-BE49-F238E27FC236}">
                <a16:creationId xmlns:a16="http://schemas.microsoft.com/office/drawing/2014/main" id="{01806708-DFEF-52ED-B55C-1034ACFB484E}"/>
              </a:ext>
            </a:extLst>
          </p:cNvPr>
          <p:cNvPicPr>
            <a:picLocks noChangeAspect="1"/>
          </p:cNvPicPr>
          <p:nvPr/>
        </p:nvPicPr>
        <p:blipFill>
          <a:blip r:embed="rId2"/>
          <a:stretch>
            <a:fillRect/>
          </a:stretch>
        </p:blipFill>
        <p:spPr>
          <a:xfrm>
            <a:off x="2841286" y="1477362"/>
            <a:ext cx="5125274" cy="5347422"/>
          </a:xfrm>
          <a:prstGeom prst="rect">
            <a:avLst/>
          </a:prstGeom>
        </p:spPr>
      </p:pic>
      <p:cxnSp>
        <p:nvCxnSpPr>
          <p:cNvPr id="15" name="Straight Arrow Connector 14">
            <a:extLst>
              <a:ext uri="{FF2B5EF4-FFF2-40B4-BE49-F238E27FC236}">
                <a16:creationId xmlns:a16="http://schemas.microsoft.com/office/drawing/2014/main" id="{28724F72-A680-211D-9F5F-B09EA5EB7EFD}"/>
              </a:ext>
            </a:extLst>
          </p:cNvPr>
          <p:cNvCxnSpPr>
            <a:stCxn id="6" idx="3"/>
          </p:cNvCxnSpPr>
          <p:nvPr/>
        </p:nvCxnSpPr>
        <p:spPr>
          <a:xfrm>
            <a:off x="2231685" y="1881828"/>
            <a:ext cx="609601" cy="19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1DE9A97-7697-D84E-7570-FBB96950AB1A}"/>
              </a:ext>
            </a:extLst>
          </p:cNvPr>
          <p:cNvPicPr>
            <a:picLocks noChangeAspect="1"/>
          </p:cNvPicPr>
          <p:nvPr/>
        </p:nvPicPr>
        <p:blipFill>
          <a:blip r:embed="rId3"/>
          <a:stretch>
            <a:fillRect/>
          </a:stretch>
        </p:blipFill>
        <p:spPr>
          <a:xfrm>
            <a:off x="114907" y="0"/>
            <a:ext cx="1333500" cy="1028700"/>
          </a:xfrm>
          <a:prstGeom prst="rect">
            <a:avLst/>
          </a:prstGeom>
        </p:spPr>
      </p:pic>
      <p:sp>
        <p:nvSpPr>
          <p:cNvPr id="19" name="Slide Number Placeholder 18">
            <a:extLst>
              <a:ext uri="{FF2B5EF4-FFF2-40B4-BE49-F238E27FC236}">
                <a16:creationId xmlns:a16="http://schemas.microsoft.com/office/drawing/2014/main" id="{07DB4D5F-6D28-2D0F-3BF0-D15FE37CC197}"/>
              </a:ext>
            </a:extLst>
          </p:cNvPr>
          <p:cNvSpPr>
            <a:spLocks noGrp="1"/>
          </p:cNvSpPr>
          <p:nvPr>
            <p:ph type="sldNum" sz="quarter" idx="12"/>
          </p:nvPr>
        </p:nvSpPr>
        <p:spPr/>
        <p:txBody>
          <a:bodyPr/>
          <a:lstStyle/>
          <a:p>
            <a:fld id="{EE9875E1-63D7-DA4F-8F55-84CCD09F122C}" type="slidenum">
              <a:rPr lang="en-US" smtClean="0"/>
              <a:t>5</a:t>
            </a:fld>
            <a:endParaRPr lang="en-US"/>
          </a:p>
        </p:txBody>
      </p:sp>
    </p:spTree>
    <p:extLst>
      <p:ext uri="{BB962C8B-B14F-4D97-AF65-F5344CB8AC3E}">
        <p14:creationId xmlns:p14="http://schemas.microsoft.com/office/powerpoint/2010/main" val="4034837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52D3-8FBF-B96E-91CF-310A168B3C8E}"/>
              </a:ext>
            </a:extLst>
          </p:cNvPr>
          <p:cNvSpPr>
            <a:spLocks noGrp="1"/>
          </p:cNvSpPr>
          <p:nvPr>
            <p:ph type="title"/>
          </p:nvPr>
        </p:nvSpPr>
        <p:spPr/>
        <p:txBody>
          <a:bodyPr/>
          <a:lstStyle/>
          <a:p>
            <a:pPr algn="ctr"/>
            <a:r>
              <a:rPr lang="en-US" dirty="0"/>
              <a:t>In Summary</a:t>
            </a:r>
          </a:p>
        </p:txBody>
      </p:sp>
      <p:pic>
        <p:nvPicPr>
          <p:cNvPr id="20482" name="Picture 2" descr="alt_text">
            <a:extLst>
              <a:ext uri="{FF2B5EF4-FFF2-40B4-BE49-F238E27FC236}">
                <a16:creationId xmlns:a16="http://schemas.microsoft.com/office/drawing/2014/main" id="{3123B160-6F07-2F9E-60DA-CF3198FF5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6457" y="1458005"/>
            <a:ext cx="9739086" cy="547823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7E753364-740D-0664-6B12-314287259436}"/>
              </a:ext>
            </a:extLst>
          </p:cNvPr>
          <p:cNvSpPr>
            <a:spLocks noGrp="1"/>
          </p:cNvSpPr>
          <p:nvPr>
            <p:ph type="sldNum" sz="quarter" idx="12"/>
          </p:nvPr>
        </p:nvSpPr>
        <p:spPr/>
        <p:txBody>
          <a:bodyPr/>
          <a:lstStyle/>
          <a:p>
            <a:fld id="{EE9875E1-63D7-DA4F-8F55-84CCD09F122C}" type="slidenum">
              <a:rPr lang="en-US" smtClean="0"/>
              <a:t>50</a:t>
            </a:fld>
            <a:endParaRPr lang="en-US"/>
          </a:p>
        </p:txBody>
      </p:sp>
    </p:spTree>
    <p:extLst>
      <p:ext uri="{BB962C8B-B14F-4D97-AF65-F5344CB8AC3E}">
        <p14:creationId xmlns:p14="http://schemas.microsoft.com/office/powerpoint/2010/main" val="1161639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3C92-7AE4-C692-E44C-6F48E833C7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89A44A-FF2C-0168-0BDF-0258EE9C1DF6}"/>
              </a:ext>
            </a:extLst>
          </p:cNvPr>
          <p:cNvSpPr>
            <a:spLocks noGrp="1"/>
          </p:cNvSpPr>
          <p:nvPr>
            <p:ph idx="1"/>
          </p:nvPr>
        </p:nvSpPr>
        <p:spPr/>
        <p:txBody>
          <a:bodyPr>
            <a:normAutofit/>
          </a:bodyPr>
          <a:lstStyle/>
          <a:p>
            <a:pPr marL="0" indent="0" algn="ctr">
              <a:buNone/>
            </a:pPr>
            <a:r>
              <a:rPr lang="en-US" sz="7200" dirty="0"/>
              <a:t>Q&amp;A Session</a:t>
            </a:r>
          </a:p>
        </p:txBody>
      </p:sp>
      <p:sp>
        <p:nvSpPr>
          <p:cNvPr id="5" name="Slide Number Placeholder 4">
            <a:extLst>
              <a:ext uri="{FF2B5EF4-FFF2-40B4-BE49-F238E27FC236}">
                <a16:creationId xmlns:a16="http://schemas.microsoft.com/office/drawing/2014/main" id="{FA648642-8524-EC26-AEF8-9C3D381EA60D}"/>
              </a:ext>
            </a:extLst>
          </p:cNvPr>
          <p:cNvSpPr>
            <a:spLocks noGrp="1"/>
          </p:cNvSpPr>
          <p:nvPr>
            <p:ph type="sldNum" sz="quarter" idx="12"/>
          </p:nvPr>
        </p:nvSpPr>
        <p:spPr/>
        <p:txBody>
          <a:bodyPr/>
          <a:lstStyle/>
          <a:p>
            <a:fld id="{EE9875E1-63D7-DA4F-8F55-84CCD09F122C}" type="slidenum">
              <a:rPr lang="en-US" smtClean="0"/>
              <a:t>51</a:t>
            </a:fld>
            <a:endParaRPr lang="en-US"/>
          </a:p>
        </p:txBody>
      </p:sp>
    </p:spTree>
    <p:extLst>
      <p:ext uri="{BB962C8B-B14F-4D97-AF65-F5344CB8AC3E}">
        <p14:creationId xmlns:p14="http://schemas.microsoft.com/office/powerpoint/2010/main" val="1623213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D8C0-D4D8-9FBB-79AD-80C614C68380}"/>
              </a:ext>
            </a:extLst>
          </p:cNvPr>
          <p:cNvSpPr>
            <a:spLocks noGrp="1"/>
          </p:cNvSpPr>
          <p:nvPr>
            <p:ph type="title"/>
          </p:nvPr>
        </p:nvSpPr>
        <p:spPr/>
        <p:txBody>
          <a:bodyPr/>
          <a:lstStyle/>
          <a:p>
            <a:pPr algn="ctr"/>
            <a:r>
              <a:rPr lang="en-US" b="1" dirty="0">
                <a:solidFill>
                  <a:schemeClr val="accent6">
                    <a:lumMod val="50000"/>
                  </a:schemeClr>
                </a:solidFill>
              </a:rPr>
              <a:t>Methods to identify impact of CC</a:t>
            </a:r>
          </a:p>
        </p:txBody>
      </p:sp>
      <p:sp>
        <p:nvSpPr>
          <p:cNvPr id="4" name="TextBox 3">
            <a:extLst>
              <a:ext uri="{FF2B5EF4-FFF2-40B4-BE49-F238E27FC236}">
                <a16:creationId xmlns:a16="http://schemas.microsoft.com/office/drawing/2014/main" id="{22E8E815-DA82-102A-53DE-683ED1A59CA6}"/>
              </a:ext>
            </a:extLst>
          </p:cNvPr>
          <p:cNvSpPr txBox="1"/>
          <p:nvPr/>
        </p:nvSpPr>
        <p:spPr>
          <a:xfrm>
            <a:off x="1973943" y="2002971"/>
            <a:ext cx="6374758" cy="1815882"/>
          </a:xfrm>
          <a:prstGeom prst="rect">
            <a:avLst/>
          </a:prstGeom>
          <a:noFill/>
        </p:spPr>
        <p:txBody>
          <a:bodyPr wrap="none" rtlCol="0">
            <a:spAutoFit/>
          </a:bodyPr>
          <a:lstStyle/>
          <a:p>
            <a:r>
              <a:rPr lang="en-US" sz="2800" dirty="0"/>
              <a:t>A few points to note</a:t>
            </a:r>
          </a:p>
          <a:p>
            <a:pPr marL="285750" indent="-285750">
              <a:buFont typeface="Arial" panose="020B0604020202020204" pitchFamily="34" charset="0"/>
              <a:buChar char="•"/>
            </a:pPr>
            <a:r>
              <a:rPr lang="en-US" sz="2800" dirty="0"/>
              <a:t>ML is a black box method</a:t>
            </a:r>
          </a:p>
          <a:p>
            <a:pPr marL="285750" indent="-285750">
              <a:buFont typeface="Arial" panose="020B0604020202020204" pitchFamily="34" charset="0"/>
              <a:buChar char="•"/>
            </a:pPr>
            <a:r>
              <a:rPr lang="en-US" sz="2800" dirty="0"/>
              <a:t>It will not give you a straight no or yes!</a:t>
            </a:r>
          </a:p>
          <a:p>
            <a:pPr marL="285750" indent="-285750">
              <a:buFont typeface="Arial" panose="020B0604020202020204" pitchFamily="34" charset="0"/>
              <a:buChar char="•"/>
            </a:pPr>
            <a:r>
              <a:rPr lang="en-US" sz="2800" dirty="0"/>
              <a:t>Instead we are dealing with probabilities</a:t>
            </a:r>
          </a:p>
        </p:txBody>
      </p:sp>
      <p:pic>
        <p:nvPicPr>
          <p:cNvPr id="5" name="Picture 4">
            <a:extLst>
              <a:ext uri="{FF2B5EF4-FFF2-40B4-BE49-F238E27FC236}">
                <a16:creationId xmlns:a16="http://schemas.microsoft.com/office/drawing/2014/main" id="{8A38AFE6-702E-0167-320C-BFF2FCE9E086}"/>
              </a:ext>
            </a:extLst>
          </p:cNvPr>
          <p:cNvPicPr>
            <a:picLocks noChangeAspect="1"/>
          </p:cNvPicPr>
          <p:nvPr/>
        </p:nvPicPr>
        <p:blipFill>
          <a:blip r:embed="rId2"/>
          <a:stretch>
            <a:fillRect/>
          </a:stretch>
        </p:blipFill>
        <p:spPr>
          <a:xfrm>
            <a:off x="114907" y="0"/>
            <a:ext cx="1333500" cy="1028700"/>
          </a:xfrm>
          <a:prstGeom prst="rect">
            <a:avLst/>
          </a:prstGeom>
        </p:spPr>
      </p:pic>
      <p:sp>
        <p:nvSpPr>
          <p:cNvPr id="7" name="Slide Number Placeholder 6">
            <a:extLst>
              <a:ext uri="{FF2B5EF4-FFF2-40B4-BE49-F238E27FC236}">
                <a16:creationId xmlns:a16="http://schemas.microsoft.com/office/drawing/2014/main" id="{92421624-5DD9-0694-C658-363ED7A67C7F}"/>
              </a:ext>
            </a:extLst>
          </p:cNvPr>
          <p:cNvSpPr>
            <a:spLocks noGrp="1"/>
          </p:cNvSpPr>
          <p:nvPr>
            <p:ph type="sldNum" sz="quarter" idx="12"/>
          </p:nvPr>
        </p:nvSpPr>
        <p:spPr/>
        <p:txBody>
          <a:bodyPr/>
          <a:lstStyle/>
          <a:p>
            <a:fld id="{EE9875E1-63D7-DA4F-8F55-84CCD09F122C}" type="slidenum">
              <a:rPr lang="en-US" smtClean="0"/>
              <a:t>6</a:t>
            </a:fld>
            <a:endParaRPr lang="en-US"/>
          </a:p>
        </p:txBody>
      </p:sp>
    </p:spTree>
    <p:extLst>
      <p:ext uri="{BB962C8B-B14F-4D97-AF65-F5344CB8AC3E}">
        <p14:creationId xmlns:p14="http://schemas.microsoft.com/office/powerpoint/2010/main" val="3655854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B45F-9179-294D-2617-E838AC27907E}"/>
              </a:ext>
            </a:extLst>
          </p:cNvPr>
          <p:cNvSpPr>
            <a:spLocks noGrp="1"/>
          </p:cNvSpPr>
          <p:nvPr>
            <p:ph type="title"/>
          </p:nvPr>
        </p:nvSpPr>
        <p:spPr/>
        <p:txBody>
          <a:bodyPr/>
          <a:lstStyle/>
          <a:p>
            <a:pPr algn="ctr"/>
            <a:r>
              <a:rPr lang="en-US" dirty="0"/>
              <a:t>What method do I use?</a:t>
            </a:r>
          </a:p>
        </p:txBody>
      </p:sp>
      <p:sp>
        <p:nvSpPr>
          <p:cNvPr id="3" name="Content Placeholder 2">
            <a:extLst>
              <a:ext uri="{FF2B5EF4-FFF2-40B4-BE49-F238E27FC236}">
                <a16:creationId xmlns:a16="http://schemas.microsoft.com/office/drawing/2014/main" id="{BE0A04A4-EBC4-D187-7F93-96EAE417DCF4}"/>
              </a:ext>
            </a:extLst>
          </p:cNvPr>
          <p:cNvSpPr>
            <a:spLocks noGrp="1"/>
          </p:cNvSpPr>
          <p:nvPr>
            <p:ph idx="1"/>
          </p:nvPr>
        </p:nvSpPr>
        <p:spPr>
          <a:xfrm>
            <a:off x="972456" y="1825625"/>
            <a:ext cx="10381344" cy="2702832"/>
          </a:xfrm>
        </p:spPr>
        <p:txBody>
          <a:bodyPr>
            <a:normAutofit/>
          </a:bodyPr>
          <a:lstStyle/>
          <a:p>
            <a:r>
              <a:rPr lang="en-US" dirty="0"/>
              <a:t>It depends on the question at hand</a:t>
            </a:r>
          </a:p>
          <a:p>
            <a:r>
              <a:rPr lang="en-US" dirty="0"/>
              <a:t>And the data that you are looking at</a:t>
            </a:r>
          </a:p>
          <a:p>
            <a:pPr lvl="1"/>
            <a:r>
              <a:rPr lang="en-US" dirty="0"/>
              <a:t>Text data or </a:t>
            </a:r>
          </a:p>
          <a:p>
            <a:pPr lvl="1"/>
            <a:r>
              <a:rPr lang="en-US" dirty="0"/>
              <a:t>Images </a:t>
            </a:r>
          </a:p>
          <a:p>
            <a:pPr lvl="1"/>
            <a:endParaRPr lang="en-US" dirty="0"/>
          </a:p>
          <a:p>
            <a:endParaRPr lang="en-US" dirty="0"/>
          </a:p>
        </p:txBody>
      </p:sp>
      <p:sp>
        <p:nvSpPr>
          <p:cNvPr id="7" name="Slide Number Placeholder 6">
            <a:extLst>
              <a:ext uri="{FF2B5EF4-FFF2-40B4-BE49-F238E27FC236}">
                <a16:creationId xmlns:a16="http://schemas.microsoft.com/office/drawing/2014/main" id="{C74AA457-F760-E929-6BC3-F7C20D0DCB54}"/>
              </a:ext>
            </a:extLst>
          </p:cNvPr>
          <p:cNvSpPr>
            <a:spLocks noGrp="1"/>
          </p:cNvSpPr>
          <p:nvPr>
            <p:ph type="sldNum" sz="quarter" idx="12"/>
          </p:nvPr>
        </p:nvSpPr>
        <p:spPr/>
        <p:txBody>
          <a:bodyPr/>
          <a:lstStyle/>
          <a:p>
            <a:fld id="{EE9875E1-63D7-DA4F-8F55-84CCD09F122C}" type="slidenum">
              <a:rPr lang="en-US" smtClean="0"/>
              <a:t>7</a:t>
            </a:fld>
            <a:endParaRPr lang="en-US"/>
          </a:p>
        </p:txBody>
      </p:sp>
    </p:spTree>
    <p:extLst>
      <p:ext uri="{BB962C8B-B14F-4D97-AF65-F5344CB8AC3E}">
        <p14:creationId xmlns:p14="http://schemas.microsoft.com/office/powerpoint/2010/main" val="265194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7189-8B27-C1F9-77C1-8007576C02D0}"/>
              </a:ext>
            </a:extLst>
          </p:cNvPr>
          <p:cNvSpPr>
            <a:spLocks noGrp="1"/>
          </p:cNvSpPr>
          <p:nvPr>
            <p:ph type="title"/>
          </p:nvPr>
        </p:nvSpPr>
        <p:spPr/>
        <p:txBody>
          <a:bodyPr/>
          <a:lstStyle/>
          <a:p>
            <a:pPr algn="ctr"/>
            <a:r>
              <a:rPr lang="en-US" dirty="0"/>
              <a:t>Gradient Boosted trees as a method </a:t>
            </a:r>
          </a:p>
        </p:txBody>
      </p:sp>
      <p:sp>
        <p:nvSpPr>
          <p:cNvPr id="4" name="TextBox 3">
            <a:extLst>
              <a:ext uri="{FF2B5EF4-FFF2-40B4-BE49-F238E27FC236}">
                <a16:creationId xmlns:a16="http://schemas.microsoft.com/office/drawing/2014/main" id="{658EE283-3A68-EFA6-4036-364BA1B5513E}"/>
              </a:ext>
            </a:extLst>
          </p:cNvPr>
          <p:cNvSpPr txBox="1"/>
          <p:nvPr/>
        </p:nvSpPr>
        <p:spPr>
          <a:xfrm>
            <a:off x="6096000" y="2239051"/>
            <a:ext cx="4963886" cy="3108543"/>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2800" dirty="0"/>
              <a:t>“gradient boosting” comes from the idea of “boosting” or </a:t>
            </a:r>
            <a:r>
              <a:rPr lang="en-GB" sz="2800" dirty="0">
                <a:highlight>
                  <a:srgbClr val="00FF00"/>
                </a:highlight>
              </a:rPr>
              <a:t>improving</a:t>
            </a:r>
            <a:r>
              <a:rPr lang="en-GB" sz="2800" dirty="0"/>
              <a:t> a single </a:t>
            </a:r>
            <a:r>
              <a:rPr lang="en-GB" sz="2800" u="sng" dirty="0"/>
              <a:t>weak model </a:t>
            </a:r>
          </a:p>
          <a:p>
            <a:r>
              <a:rPr lang="en-GB" sz="2800" dirty="0"/>
              <a:t>by combining it with a number of other weak models in order to generate a collectively strong model</a:t>
            </a:r>
            <a:endParaRPr lang="en-US" sz="2800" dirty="0"/>
          </a:p>
        </p:txBody>
      </p:sp>
      <p:pic>
        <p:nvPicPr>
          <p:cNvPr id="1026" name="Picture 2" descr="Gradient Slope Formula | Passy's World of Mathematics">
            <a:extLst>
              <a:ext uri="{FF2B5EF4-FFF2-40B4-BE49-F238E27FC236}">
                <a16:creationId xmlns:a16="http://schemas.microsoft.com/office/drawing/2014/main" id="{4841A3C1-7ABD-C9D2-DA41-0E3BDE85E5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69"/>
          <a:stretch/>
        </p:blipFill>
        <p:spPr bwMode="auto">
          <a:xfrm>
            <a:off x="725716" y="2445235"/>
            <a:ext cx="4548414" cy="26961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A9B631-5EBF-3E48-02BA-538E1C1A4E33}"/>
              </a:ext>
            </a:extLst>
          </p:cNvPr>
          <p:cNvSpPr txBox="1"/>
          <p:nvPr/>
        </p:nvSpPr>
        <p:spPr>
          <a:xfrm>
            <a:off x="2627086" y="6123543"/>
            <a:ext cx="6689524" cy="369332"/>
          </a:xfrm>
          <a:prstGeom prst="rect">
            <a:avLst/>
          </a:prstGeom>
          <a:noFill/>
        </p:spPr>
        <p:txBody>
          <a:bodyPr wrap="none" rtlCol="0">
            <a:spAutoFit/>
          </a:bodyPr>
          <a:lstStyle/>
          <a:p>
            <a:r>
              <a:rPr lang="en-GB" dirty="0"/>
              <a:t>Formalised as a </a:t>
            </a:r>
            <a:r>
              <a:rPr lang="en-GB" u="sng" dirty="0">
                <a:hlinkClick r:id="rId3"/>
              </a:rPr>
              <a:t>gradient descent</a:t>
            </a:r>
            <a:r>
              <a:rPr lang="en-GB" dirty="0"/>
              <a:t> algorithm over an objective function</a:t>
            </a:r>
            <a:endParaRPr lang="en-US" dirty="0"/>
          </a:p>
        </p:txBody>
      </p:sp>
      <p:sp>
        <p:nvSpPr>
          <p:cNvPr id="8" name="Slide Number Placeholder 7">
            <a:extLst>
              <a:ext uri="{FF2B5EF4-FFF2-40B4-BE49-F238E27FC236}">
                <a16:creationId xmlns:a16="http://schemas.microsoft.com/office/drawing/2014/main" id="{531DBD67-D9CD-C5BE-4EA5-C150A4D182B1}"/>
              </a:ext>
            </a:extLst>
          </p:cNvPr>
          <p:cNvSpPr>
            <a:spLocks noGrp="1"/>
          </p:cNvSpPr>
          <p:nvPr>
            <p:ph type="sldNum" sz="quarter" idx="12"/>
          </p:nvPr>
        </p:nvSpPr>
        <p:spPr/>
        <p:txBody>
          <a:bodyPr/>
          <a:lstStyle/>
          <a:p>
            <a:fld id="{EE9875E1-63D7-DA4F-8F55-84CCD09F122C}" type="slidenum">
              <a:rPr lang="en-US" smtClean="0"/>
              <a:t>8</a:t>
            </a:fld>
            <a:endParaRPr lang="en-US"/>
          </a:p>
        </p:txBody>
      </p:sp>
    </p:spTree>
    <p:extLst>
      <p:ext uri="{BB962C8B-B14F-4D97-AF65-F5344CB8AC3E}">
        <p14:creationId xmlns:p14="http://schemas.microsoft.com/office/powerpoint/2010/main" val="3546487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5074-EA55-4180-F1EC-3B00F9F95840}"/>
              </a:ext>
            </a:extLst>
          </p:cNvPr>
          <p:cNvSpPr>
            <a:spLocks noGrp="1"/>
          </p:cNvSpPr>
          <p:nvPr>
            <p:ph type="title"/>
          </p:nvPr>
        </p:nvSpPr>
        <p:spPr/>
        <p:txBody>
          <a:bodyPr/>
          <a:lstStyle/>
          <a:p>
            <a:pPr algn="ctr"/>
            <a:r>
              <a:rPr lang="en-US" b="1" dirty="0">
                <a:solidFill>
                  <a:schemeClr val="accent6">
                    <a:lumMod val="50000"/>
                  </a:schemeClr>
                </a:solidFill>
              </a:rPr>
              <a:t>A visual rep of what we are talking about</a:t>
            </a:r>
          </a:p>
        </p:txBody>
      </p:sp>
      <p:pic>
        <p:nvPicPr>
          <p:cNvPr id="4" name="Gradient_Descent_in_2D.webm.720p.vp9.mp4" descr="Gradient_Descent_in_2D.webm.720p.vp9.mp4">
            <a:hlinkClick r:id="" action="ppaction://media"/>
            <a:extLst>
              <a:ext uri="{FF2B5EF4-FFF2-40B4-BE49-F238E27FC236}">
                <a16:creationId xmlns:a16="http://schemas.microsoft.com/office/drawing/2014/main" id="{960D6706-8E83-9577-1FBD-499F819677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19538" y="1825625"/>
            <a:ext cx="4351337" cy="4351338"/>
          </a:xfrm>
        </p:spPr>
      </p:pic>
      <p:sp>
        <p:nvSpPr>
          <p:cNvPr id="6" name="Slide Number Placeholder 5">
            <a:extLst>
              <a:ext uri="{FF2B5EF4-FFF2-40B4-BE49-F238E27FC236}">
                <a16:creationId xmlns:a16="http://schemas.microsoft.com/office/drawing/2014/main" id="{63472AA5-31F1-FF0D-6862-D9262BAE318F}"/>
              </a:ext>
            </a:extLst>
          </p:cNvPr>
          <p:cNvSpPr>
            <a:spLocks noGrp="1"/>
          </p:cNvSpPr>
          <p:nvPr>
            <p:ph type="sldNum" sz="quarter" idx="12"/>
          </p:nvPr>
        </p:nvSpPr>
        <p:spPr/>
        <p:txBody>
          <a:bodyPr/>
          <a:lstStyle/>
          <a:p>
            <a:fld id="{EE9875E1-63D7-DA4F-8F55-84CCD09F122C}" type="slidenum">
              <a:rPr lang="en-US" smtClean="0"/>
              <a:t>9</a:t>
            </a:fld>
            <a:endParaRPr lang="en-US"/>
          </a:p>
        </p:txBody>
      </p:sp>
    </p:spTree>
    <p:extLst>
      <p:ext uri="{BB962C8B-B14F-4D97-AF65-F5344CB8AC3E}">
        <p14:creationId xmlns:p14="http://schemas.microsoft.com/office/powerpoint/2010/main" val="192597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5321</TotalTime>
  <Words>1526</Words>
  <Application>Microsoft Macintosh PowerPoint</Application>
  <PresentationFormat>Widescreen</PresentationFormat>
  <Paragraphs>387</Paragraphs>
  <Slides>51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Cambria Math</vt:lpstr>
      <vt:lpstr>Office Theme</vt:lpstr>
      <vt:lpstr>PowerPoint Presentation</vt:lpstr>
      <vt:lpstr>Outline</vt:lpstr>
      <vt:lpstr>Basic Introduction</vt:lpstr>
      <vt:lpstr>What exactly is our aim?</vt:lpstr>
      <vt:lpstr>Let’s have a look at a sample data</vt:lpstr>
      <vt:lpstr>Methods to identify impact of CC</vt:lpstr>
      <vt:lpstr>What method do I use?</vt:lpstr>
      <vt:lpstr>Gradient Boosted trees as a method </vt:lpstr>
      <vt:lpstr>A visual rep of what we are talking about</vt:lpstr>
      <vt:lpstr>How GBM works</vt:lpstr>
      <vt:lpstr>PowerPoint Presentation</vt:lpstr>
      <vt:lpstr>PowerPoint Presentation</vt:lpstr>
      <vt:lpstr>Sum of Squared Errors (SSE)</vt:lpstr>
      <vt:lpstr>Applying the knowledge to climate changes</vt:lpstr>
      <vt:lpstr>Research question</vt:lpstr>
      <vt:lpstr>PowerPoint Presentation</vt:lpstr>
      <vt:lpstr>Research question</vt:lpstr>
      <vt:lpstr>Data set up    </vt:lpstr>
      <vt:lpstr>Data sources and variables</vt:lpstr>
      <vt:lpstr>Organizing the data </vt:lpstr>
      <vt:lpstr>Correlation between features</vt:lpstr>
      <vt:lpstr>Tuning, cross-validation and evaluation</vt:lpstr>
      <vt:lpstr>Cross-validation plot</vt:lpstr>
      <vt:lpstr>Check the probabilities </vt:lpstr>
      <vt:lpstr>Evaluation metrics</vt:lpstr>
      <vt:lpstr>Is your model selective enough?</vt:lpstr>
      <vt:lpstr>Interpreting the model</vt:lpstr>
      <vt:lpstr>Using SHAP or LIME for explainability</vt:lpstr>
      <vt:lpstr>Sample SHAP output</vt:lpstr>
      <vt:lpstr>SHAP mean values </vt:lpstr>
      <vt:lpstr>Dissecting the features further</vt:lpstr>
      <vt:lpstr>Going back to our climate impact model</vt:lpstr>
      <vt:lpstr>PowerPoint Presentation</vt:lpstr>
      <vt:lpstr>Tropical Cyclone Intensity Estimation using a Deep Convolutional Neural Network</vt:lpstr>
      <vt:lpstr>Convolutional Neural Network</vt:lpstr>
      <vt:lpstr>How CNNs Work</vt:lpstr>
      <vt:lpstr>The Kernel</vt:lpstr>
      <vt:lpstr>Pooling layer</vt:lpstr>
      <vt:lpstr>Classification — Fully Connected Layer (FC Layer) </vt:lpstr>
      <vt:lpstr>Approaching the Problem</vt:lpstr>
      <vt:lpstr>Data</vt:lpstr>
      <vt:lpstr>Categorize the data</vt:lpstr>
      <vt:lpstr>Task</vt:lpstr>
      <vt:lpstr>Example task</vt:lpstr>
      <vt:lpstr>Model and Loss</vt:lpstr>
      <vt:lpstr>Loss Function </vt:lpstr>
      <vt:lpstr>Multi-Class Cross-Entropy loss</vt:lpstr>
      <vt:lpstr>Let’s calculate the error</vt:lpstr>
      <vt:lpstr>Optimizer</vt:lpstr>
      <vt:lpstr>In 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Rogo Michael</dc:creator>
  <cp:lastModifiedBy>Kallah-Dagadu, Gabriel</cp:lastModifiedBy>
  <cp:revision>315</cp:revision>
  <dcterms:created xsi:type="dcterms:W3CDTF">2023-07-05T12:12:49Z</dcterms:created>
  <dcterms:modified xsi:type="dcterms:W3CDTF">2023-07-16T14:56:05Z</dcterms:modified>
</cp:coreProperties>
</file>